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04" r:id="rId1"/>
  </p:sldMasterIdLst>
  <p:notesMasterIdLst>
    <p:notesMasterId r:id="rId38"/>
  </p:notesMasterIdLst>
  <p:handoutMasterIdLst>
    <p:handoutMasterId r:id="rId39"/>
  </p:handoutMasterIdLst>
  <p:sldIdLst>
    <p:sldId id="256" r:id="rId2"/>
    <p:sldId id="258" r:id="rId3"/>
    <p:sldId id="288" r:id="rId4"/>
    <p:sldId id="260" r:id="rId5"/>
    <p:sldId id="289" r:id="rId6"/>
    <p:sldId id="267" r:id="rId7"/>
    <p:sldId id="287" r:id="rId8"/>
    <p:sldId id="300" r:id="rId9"/>
    <p:sldId id="301" r:id="rId10"/>
    <p:sldId id="268" r:id="rId11"/>
    <p:sldId id="299" r:id="rId12"/>
    <p:sldId id="269" r:id="rId13"/>
    <p:sldId id="298" r:id="rId14"/>
    <p:sldId id="266" r:id="rId15"/>
    <p:sldId id="270" r:id="rId16"/>
    <p:sldId id="272" r:id="rId17"/>
    <p:sldId id="273" r:id="rId18"/>
    <p:sldId id="290" r:id="rId19"/>
    <p:sldId id="274" r:id="rId20"/>
    <p:sldId id="276" r:id="rId21"/>
    <p:sldId id="291" r:id="rId22"/>
    <p:sldId id="278" r:id="rId23"/>
    <p:sldId id="292" r:id="rId24"/>
    <p:sldId id="279" r:id="rId25"/>
    <p:sldId id="275" r:id="rId26"/>
    <p:sldId id="293" r:id="rId27"/>
    <p:sldId id="294" r:id="rId28"/>
    <p:sldId id="295" r:id="rId29"/>
    <p:sldId id="296" r:id="rId30"/>
    <p:sldId id="280" r:id="rId31"/>
    <p:sldId id="281" r:id="rId32"/>
    <p:sldId id="282" r:id="rId33"/>
    <p:sldId id="297" r:id="rId34"/>
    <p:sldId id="283" r:id="rId35"/>
    <p:sldId id="284" r:id="rId36"/>
    <p:sldId id="286" r:id="rId3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9" autoAdjust="0"/>
    <p:restoredTop sz="86545" autoAdjust="0"/>
  </p:normalViewPr>
  <p:slideViewPr>
    <p:cSldViewPr>
      <p:cViewPr varScale="1">
        <p:scale>
          <a:sx n="84" d="100"/>
          <a:sy n="84" d="100"/>
        </p:scale>
        <p:origin x="-870" y="-90"/>
      </p:cViewPr>
      <p:guideLst>
        <p:guide orient="horz" pos="2160"/>
        <p:guide pos="2880"/>
      </p:guideLst>
    </p:cSldViewPr>
  </p:slideViewPr>
  <p:outlineViewPr>
    <p:cViewPr>
      <p:scale>
        <a:sx n="33" d="100"/>
        <a:sy n="33" d="100"/>
      </p:scale>
      <p:origin x="0" y="38100"/>
    </p:cViewPr>
    <p:sldLst>
      <p:sld r:id="rId1" collapse="1"/>
    </p:sldLst>
  </p:outlineViewPr>
  <p:notesTextViewPr>
    <p:cViewPr>
      <p:scale>
        <a:sx n="1" d="1"/>
        <a:sy n="1" d="1"/>
      </p:scale>
      <p:origin x="0" y="0"/>
    </p:cViewPr>
  </p:notesTextViewPr>
  <p:sorterViewPr>
    <p:cViewPr>
      <p:scale>
        <a:sx n="100" d="100"/>
        <a:sy n="100" d="100"/>
      </p:scale>
      <p:origin x="0" y="31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4404F1-AFF3-4EC1-8301-D33171EC2A6C}" type="datetimeFigureOut">
              <a:rPr lang="it-IT" smtClean="0"/>
              <a:pPr/>
              <a:t>11/03/2016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F747A11-BDA8-4C76-840F-0DF675A9EEF4}" type="slidenum">
              <a:rPr lang="it-IT" smtClean="0"/>
              <a:pPr/>
              <a:t>‹N›</a:t>
            </a:fld>
            <a:endParaRPr lang="it-IT"/>
          </a:p>
        </p:txBody>
      </p:sp>
    </p:spTree>
    <p:extLst>
      <p:ext uri="{BB962C8B-B14F-4D97-AF65-F5344CB8AC3E}">
        <p14:creationId xmlns:p14="http://schemas.microsoft.com/office/powerpoint/2010/main" xmlns="" val="4042345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6DE39-A09E-4E0D-9191-BB2DF9196C7A}" type="datetimeFigureOut">
              <a:rPr lang="it-IT" smtClean="0"/>
              <a:pPr/>
              <a:t>11/03/2016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E93ACC-504D-4B33-A1AB-A96F6C65BDD5}" type="slidenum">
              <a:rPr lang="it-IT" smtClean="0"/>
              <a:pPr/>
              <a:t>‹N›</a:t>
            </a:fld>
            <a:endParaRPr lang="it-IT"/>
          </a:p>
        </p:txBody>
      </p:sp>
    </p:spTree>
    <p:extLst>
      <p:ext uri="{BB962C8B-B14F-4D97-AF65-F5344CB8AC3E}">
        <p14:creationId xmlns:p14="http://schemas.microsoft.com/office/powerpoint/2010/main" xmlns="" val="954970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lstStyle/>
          <a:p>
            <a:r>
              <a:rPr lang="it-IT" dirty="0" smtClean="0"/>
              <a:t>Avv. Francesca Mandarini</a:t>
            </a:r>
          </a:p>
          <a:p>
            <a:endParaRPr lang="it-IT" dirty="0" smtClean="0"/>
          </a:p>
          <a:p>
            <a:endParaRPr lang="it-IT" smtClean="0"/>
          </a:p>
          <a:p>
            <a:endParaRPr lang="it-IT"/>
          </a:p>
        </p:txBody>
      </p:sp>
      <p:sp>
        <p:nvSpPr>
          <p:cNvPr id="4" name="Segnaposto numero diapositiva 3"/>
          <p:cNvSpPr>
            <a:spLocks noGrp="1"/>
          </p:cNvSpPr>
          <p:nvPr>
            <p:ph type="sldNum" sz="quarter" idx="10"/>
          </p:nvPr>
        </p:nvSpPr>
        <p:spPr/>
        <p:txBody>
          <a:bodyPr/>
          <a:lstStyle/>
          <a:p>
            <a:fld id="{5AE93ACC-504D-4B33-A1AB-A96F6C65BDD5}" type="slidenum">
              <a:rPr lang="it-IT" smtClean="0"/>
              <a:pPr/>
              <a:t>1</a:t>
            </a:fld>
            <a:endParaRPr lang="it-IT"/>
          </a:p>
        </p:txBody>
      </p:sp>
    </p:spTree>
    <p:extLst>
      <p:ext uri="{BB962C8B-B14F-4D97-AF65-F5344CB8AC3E}">
        <p14:creationId xmlns:p14="http://schemas.microsoft.com/office/powerpoint/2010/main" xmlns="" val="2167952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AE93ACC-504D-4B33-A1AB-A96F6C65BDD5}" type="slidenum">
              <a:rPr lang="it-IT" smtClean="0"/>
              <a:pPr/>
              <a:t>2</a:t>
            </a:fld>
            <a:endParaRPr lang="it-IT"/>
          </a:p>
        </p:txBody>
      </p:sp>
    </p:spTree>
    <p:extLst>
      <p:ext uri="{BB962C8B-B14F-4D97-AF65-F5344CB8AC3E}">
        <p14:creationId xmlns:p14="http://schemas.microsoft.com/office/powerpoint/2010/main" xmlns="" val="978729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lstStyle/>
          <a:p>
            <a:endParaRPr lang="it-IT" dirty="0" smtClean="0"/>
          </a:p>
          <a:p>
            <a:endParaRPr lang="it-IT" dirty="0"/>
          </a:p>
        </p:txBody>
      </p:sp>
      <p:sp>
        <p:nvSpPr>
          <p:cNvPr id="4" name="Segnaposto numero diapositiva 3"/>
          <p:cNvSpPr>
            <a:spLocks noGrp="1"/>
          </p:cNvSpPr>
          <p:nvPr>
            <p:ph type="sldNum" sz="quarter" idx="10"/>
          </p:nvPr>
        </p:nvSpPr>
        <p:spPr/>
        <p:txBody>
          <a:bodyPr/>
          <a:lstStyle/>
          <a:p>
            <a:fld id="{5AE93ACC-504D-4B33-A1AB-A96F6C65BDD5}" type="slidenum">
              <a:rPr lang="it-IT" smtClean="0"/>
              <a:pPr/>
              <a:t>4</a:t>
            </a:fld>
            <a:endParaRPr lang="it-IT"/>
          </a:p>
        </p:txBody>
      </p:sp>
    </p:spTree>
    <p:extLst>
      <p:ext uri="{BB962C8B-B14F-4D97-AF65-F5344CB8AC3E}">
        <p14:creationId xmlns:p14="http://schemas.microsoft.com/office/powerpoint/2010/main" xmlns="" val="3229977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r>
              <a:rPr lang="it-IT" smtClean="0"/>
              <a:t>verso un affidamento condiviso dell'animale d'affezione?avv. Francesca Mandarini</a:t>
            </a:r>
            <a:endParaRPr lang="it-IT"/>
          </a:p>
        </p:txBody>
      </p:sp>
    </p:spTree>
    <p:extLst>
      <p:ext uri="{BB962C8B-B14F-4D97-AF65-F5344CB8AC3E}">
        <p14:creationId xmlns:p14="http://schemas.microsoft.com/office/powerpoint/2010/main" xmlns="" val="2876077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773597C-8835-442C-A5CE-351F4EA979F7}" type="datetime1">
              <a:rPr lang="it-IT" smtClean="0"/>
              <a:pPr/>
              <a:t>11/03/2016</a:t>
            </a:fld>
            <a:endParaRPr lang="it-IT"/>
          </a:p>
        </p:txBody>
      </p:sp>
      <p:sp>
        <p:nvSpPr>
          <p:cNvPr id="5" name="Footer Placeholder 4"/>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6" name="Slide Number Placeholder 5"/>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32551F84-543C-4E7D-8D72-8579641EA19D}" type="datetime1">
              <a:rPr lang="it-IT" smtClean="0"/>
              <a:pPr/>
              <a:t>11/03/2016</a:t>
            </a:fld>
            <a:endParaRPr lang="it-IT"/>
          </a:p>
        </p:txBody>
      </p:sp>
      <p:sp>
        <p:nvSpPr>
          <p:cNvPr id="5" name="Footer Placeholder 4"/>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6" name="Slide Number Placeholder 5"/>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41DC1C1-1E8B-461F-9A81-BCCFCEB06EC3}" type="datetime1">
              <a:rPr lang="it-IT" smtClean="0"/>
              <a:pPr/>
              <a:t>11/03/2016</a:t>
            </a:fld>
            <a:endParaRPr lang="it-IT"/>
          </a:p>
        </p:txBody>
      </p:sp>
      <p:sp>
        <p:nvSpPr>
          <p:cNvPr id="5" name="Footer Placeholder 4"/>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6" name="Slide Number Placeholder 5"/>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0D9DE13-D429-4198-AE44-29F029679B5F}" type="datetime1">
              <a:rPr lang="it-IT" smtClean="0"/>
              <a:pPr/>
              <a:t>11/03/2016</a:t>
            </a:fld>
            <a:endParaRPr lang="it-IT"/>
          </a:p>
        </p:txBody>
      </p:sp>
      <p:sp>
        <p:nvSpPr>
          <p:cNvPr id="5" name="Footer Placeholder 4"/>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6" name="Slide Number Placeholder 5"/>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64F44CB-D0BD-4E00-B400-1C00518110CA}" type="datetime1">
              <a:rPr lang="it-IT" smtClean="0"/>
              <a:pPr/>
              <a:t>11/03/2016</a:t>
            </a:fld>
            <a:endParaRPr lang="it-IT"/>
          </a:p>
        </p:txBody>
      </p:sp>
      <p:sp>
        <p:nvSpPr>
          <p:cNvPr id="5" name="Footer Placeholder 4"/>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6" name="Slide Number Placeholder 5"/>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86FE382-E4C3-4482-8865-54DA92CB0968}" type="datetime1">
              <a:rPr lang="it-IT" smtClean="0"/>
              <a:pPr/>
              <a:t>11/03/2016</a:t>
            </a:fld>
            <a:endParaRPr lang="it-IT"/>
          </a:p>
        </p:txBody>
      </p:sp>
      <p:sp>
        <p:nvSpPr>
          <p:cNvPr id="6" name="Footer Placeholder 5"/>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7" name="Slide Number Placeholder 6"/>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23ECB5C1-9911-4376-AFF0-479EC4CAB263}" type="datetime1">
              <a:rPr lang="it-IT" smtClean="0"/>
              <a:pPr/>
              <a:t>11/03/2016</a:t>
            </a:fld>
            <a:endParaRPr lang="it-IT"/>
          </a:p>
        </p:txBody>
      </p:sp>
      <p:sp>
        <p:nvSpPr>
          <p:cNvPr id="8" name="Footer Placeholder 7"/>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9" name="Slide Number Placeholder 8"/>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0D87855E-5AF6-430F-B93F-1D6D47F386A5}" type="datetime1">
              <a:rPr lang="it-IT" smtClean="0"/>
              <a:pPr/>
              <a:t>11/03/2016</a:t>
            </a:fld>
            <a:endParaRPr lang="it-IT"/>
          </a:p>
        </p:txBody>
      </p:sp>
      <p:sp>
        <p:nvSpPr>
          <p:cNvPr id="4" name="Footer Placeholder 3"/>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5" name="Slide Number Placeholder 4"/>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04F05-009A-45C2-B69B-DA863929E092}" type="datetime1">
              <a:rPr lang="it-IT" smtClean="0"/>
              <a:pPr/>
              <a:t>11/03/2016</a:t>
            </a:fld>
            <a:endParaRPr lang="it-IT"/>
          </a:p>
        </p:txBody>
      </p:sp>
      <p:sp>
        <p:nvSpPr>
          <p:cNvPr id="3" name="Footer Placeholder 2"/>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4" name="Slide Number Placeholder 3"/>
          <p:cNvSpPr>
            <a:spLocks noGrp="1"/>
          </p:cNvSpPr>
          <p:nvPr>
            <p:ph type="sldNum" sz="quarter" idx="12"/>
          </p:nvPr>
        </p:nvSpPr>
        <p:spPr/>
        <p:txBody>
          <a:bodyPr/>
          <a:lstStyle/>
          <a:p>
            <a:fld id="{3F47A21F-6212-409D-BC31-7258068FB831}" type="slidenum">
              <a:rPr lang="it-IT" smtClean="0"/>
              <a:pPr/>
              <a:t>‹N›</a:t>
            </a:fld>
            <a:endParaRPr lang="it-IT"/>
          </a:p>
        </p:txBody>
      </p:sp>
    </p:spTree>
  </p:cSld>
  <p:clrMapOvr>
    <a:masterClrMapping/>
  </p:clrMapOvr>
  <p:transition spd="slow">
    <p:diamon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AFE864CF-6C39-453D-BDA7-B97FEF2928CE}" type="datetime1">
              <a:rPr lang="it-IT" smtClean="0"/>
              <a:pPr/>
              <a:t>11/03/2016</a:t>
            </a:fld>
            <a:endParaRPr lang="it-IT"/>
          </a:p>
        </p:txBody>
      </p:sp>
      <p:sp>
        <p:nvSpPr>
          <p:cNvPr id="6" name="Footer Placeholder 5"/>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
        <p:nvSpPr>
          <p:cNvPr id="7" name="Slide Number Placeholder 6"/>
          <p:cNvSpPr>
            <a:spLocks noGrp="1"/>
          </p:cNvSpPr>
          <p:nvPr>
            <p:ph type="sldNum" sz="quarter" idx="12"/>
          </p:nvPr>
        </p:nvSpPr>
        <p:spPr/>
        <p:txBody>
          <a:bodyPr/>
          <a:lstStyle/>
          <a:p>
            <a:fld id="{3F47A21F-6212-409D-BC31-7258068FB831}" type="slidenum">
              <a:rPr lang="it-IT" smtClean="0"/>
              <a:pPr/>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transition spd="slow">
    <p:diamon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fld id="{3B97B7C2-584A-4F38-BF31-141A30ECAA93}" type="datetime1">
              <a:rPr lang="it-IT" smtClean="0"/>
              <a:pPr/>
              <a:t>11/03/2016</a:t>
            </a:fld>
            <a:endParaRPr lang="it-IT"/>
          </a:p>
        </p:txBody>
      </p:sp>
      <p:sp>
        <p:nvSpPr>
          <p:cNvPr id="9" name="Slide Number Placeholder 8"/>
          <p:cNvSpPr>
            <a:spLocks noGrp="1"/>
          </p:cNvSpPr>
          <p:nvPr>
            <p:ph type="sldNum" sz="quarter" idx="11"/>
          </p:nvPr>
        </p:nvSpPr>
        <p:spPr/>
        <p:txBody>
          <a:bodyPr/>
          <a:lstStyle/>
          <a:p>
            <a:fld id="{3F47A21F-6212-409D-BC31-7258068FB831}" type="slidenum">
              <a:rPr lang="it-IT" smtClean="0"/>
              <a:pPr/>
              <a:t>‹N›</a:t>
            </a:fld>
            <a:endParaRPr lang="it-IT"/>
          </a:p>
        </p:txBody>
      </p:sp>
      <p:sp>
        <p:nvSpPr>
          <p:cNvPr id="10" name="Footer Placeholder 9"/>
          <p:cNvSpPr>
            <a:spLocks noGrp="1"/>
          </p:cNvSpPr>
          <p:nvPr>
            <p:ph type="ftr" sz="quarter" idx="12"/>
          </p:nvPr>
        </p:nvSpPr>
        <p:spPr/>
        <p:txBody>
          <a:bodyPr/>
          <a:lstStyle/>
          <a:p>
            <a:r>
              <a:rPr lang="it-IT" smtClean="0"/>
              <a:t>verso un affidamento condiviso degli animali d'affezione in caso di separazione? avv. Francesca Mandarini</a:t>
            </a:r>
            <a:endParaRPr lang="it-IT"/>
          </a:p>
        </p:txBody>
      </p:sp>
    </p:spTree>
  </p:cSld>
  <p:clrMapOvr>
    <a:masterClrMapping/>
  </p:clrMapOvr>
  <p:transition spd="slow">
    <p:diamon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F47A21F-6212-409D-BC31-7258068FB831}" type="slidenum">
              <a:rPr lang="it-IT" smtClean="0"/>
              <a:pPr/>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it-IT" smtClean="0"/>
              <a:t>verso un affidamento condiviso degli animali d'affezione in caso di separazione? avv. Francesca Mandarini</a:t>
            </a: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7344506-6A2A-4159-A1C7-4A4A1E6923EE}" type="datetime1">
              <a:rPr lang="it-IT" smtClean="0"/>
              <a:pPr/>
              <a:t>11/03/2016</a:t>
            </a:fld>
            <a:endParaRPr lang="it-IT"/>
          </a:p>
        </p:txBody>
      </p:sp>
    </p:spTree>
  </p:cSld>
  <p:clrMap bg1="lt1" tx1="dk1" bg2="lt2" tx2="dk2" accent1="accent1" accent2="accent2" accent3="accent3" accent4="accent4" accent5="accent5" accent6="accent6" hlink="hlink" folHlink="folHlink"/>
  <p:sldLayoutIdLst>
    <p:sldLayoutId id="2147484705" r:id="rId1"/>
    <p:sldLayoutId id="2147484706" r:id="rId2"/>
    <p:sldLayoutId id="2147484707" r:id="rId3"/>
    <p:sldLayoutId id="2147484708" r:id="rId4"/>
    <p:sldLayoutId id="2147484709" r:id="rId5"/>
    <p:sldLayoutId id="2147484710" r:id="rId6"/>
    <p:sldLayoutId id="2147484711" r:id="rId7"/>
    <p:sldLayoutId id="2147484712" r:id="rId8"/>
    <p:sldLayoutId id="2147484713" r:id="rId9"/>
    <p:sldLayoutId id="2147484714" r:id="rId10"/>
    <p:sldLayoutId id="2147484715" r:id="rId11"/>
  </p:sldLayoutIdLst>
  <p:transition spd="slow">
    <p:diamond/>
  </p:transition>
  <p:timing>
    <p:tnLst>
      <p:par>
        <p:cTn id="1" dur="indefinite" restart="never" nodeType="tmRoot"/>
      </p:par>
    </p:tnLst>
  </p:timing>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0"/>
            <a:ext cx="8064896" cy="6669360"/>
          </a:xfrm>
          <a:solidFill>
            <a:schemeClr val="bg2"/>
          </a:solidFill>
        </p:spPr>
        <p:style>
          <a:lnRef idx="1">
            <a:schemeClr val="accent6"/>
          </a:lnRef>
          <a:fillRef idx="2">
            <a:schemeClr val="accent6"/>
          </a:fillRef>
          <a:effectRef idx="1">
            <a:schemeClr val="accent6"/>
          </a:effectRef>
          <a:fontRef idx="minor">
            <a:schemeClr val="dk1"/>
          </a:fontRef>
        </p:style>
        <p:txBody>
          <a:bodyPr>
            <a:prstTxWarp prst="textPlain">
              <a:avLst>
                <a:gd name="adj" fmla="val 50570"/>
              </a:avLst>
            </a:prstTxWarp>
            <a:normAutofit fontScale="90000"/>
            <a:scene3d>
              <a:camera prst="orthographicFront"/>
              <a:lightRig rig="threePt" dir="t"/>
            </a:scene3d>
            <a:sp3d extrusionH="57150">
              <a:bevelT w="82550" h="38100" prst="coolSlant"/>
            </a:sp3d>
          </a:bodyPr>
          <a:lstStyle/>
          <a:p>
            <a:pPr algn="ctr"/>
            <a:r>
              <a:rPr lang="it-IT" sz="6700" b="1" dirty="0" smtClean="0">
                <a:ln w="12700">
                  <a:solidFill>
                    <a:schemeClr val="accent5">
                      <a:lumMod val="60000"/>
                      <a:lumOff val="40000"/>
                    </a:schemeClr>
                  </a:solidFill>
                  <a:prstDash val="solid"/>
                </a:ln>
                <a:solidFill>
                  <a:schemeClr val="accent5">
                    <a:lumMod val="75000"/>
                  </a:schemeClr>
                </a:solidFill>
                <a:effectLst/>
                <a:latin typeface="Berlin Sans FB Demi" pitchFamily="34" charset="0"/>
              </a:rPr>
              <a:t/>
            </a:r>
            <a:br>
              <a:rPr lang="it-IT" sz="6700" b="1" dirty="0" smtClean="0">
                <a:ln w="12700">
                  <a:solidFill>
                    <a:schemeClr val="accent5">
                      <a:lumMod val="60000"/>
                      <a:lumOff val="40000"/>
                    </a:schemeClr>
                  </a:solidFill>
                  <a:prstDash val="solid"/>
                </a:ln>
                <a:solidFill>
                  <a:schemeClr val="accent5">
                    <a:lumMod val="75000"/>
                  </a:schemeClr>
                </a:solidFill>
                <a:effectLst/>
                <a:latin typeface="Berlin Sans FB Demi" pitchFamily="34" charset="0"/>
              </a:rPr>
            </a:br>
            <a:r>
              <a:rPr lang="it-IT" sz="6700" b="1" dirty="0" smtClean="0">
                <a:ln w="12700">
                  <a:solidFill>
                    <a:schemeClr val="accent5">
                      <a:lumMod val="60000"/>
                      <a:lumOff val="40000"/>
                    </a:schemeClr>
                  </a:solidFill>
                  <a:prstDash val="solid"/>
                </a:ln>
                <a:effectLst/>
                <a:latin typeface="Berlin Sans FB Demi" pitchFamily="34" charset="0"/>
              </a:rPr>
              <a:t>VERSO UN AFFIDAMENTO CONDIVISO DEGLI ANIMALI D’AFFEZIONE IN CASO DI SEPARAZIONE?</a:t>
            </a:r>
            <a:br>
              <a:rPr lang="it-IT" sz="6700" b="1" dirty="0" smtClean="0">
                <a:ln w="12700">
                  <a:solidFill>
                    <a:schemeClr val="accent5">
                      <a:lumMod val="60000"/>
                      <a:lumOff val="40000"/>
                    </a:schemeClr>
                  </a:solidFill>
                  <a:prstDash val="solid"/>
                </a:ln>
                <a:effectLst/>
                <a:latin typeface="Berlin Sans FB Demi" pitchFamily="34" charset="0"/>
              </a:rPr>
            </a:br>
            <a:r>
              <a:rPr lang="it-IT" sz="6700" b="1" dirty="0" smtClean="0">
                <a:ln w="12700">
                  <a:solidFill>
                    <a:schemeClr val="accent5">
                      <a:lumMod val="60000"/>
                      <a:lumOff val="40000"/>
                    </a:schemeClr>
                  </a:solidFill>
                  <a:prstDash val="solid"/>
                </a:ln>
                <a:effectLst/>
                <a:latin typeface="Berlin Sans FB Demi" pitchFamily="34" charset="0"/>
              </a:rPr>
              <a:t> </a:t>
            </a:r>
            <a:r>
              <a:rPr lang="it-IT" sz="5100" b="1" dirty="0" smtClean="0">
                <a:ln w="12700">
                  <a:solidFill>
                    <a:schemeClr val="accent5">
                      <a:lumMod val="60000"/>
                      <a:lumOff val="40000"/>
                    </a:schemeClr>
                  </a:solidFill>
                  <a:prstDash val="solid"/>
                </a:ln>
                <a:effectLst/>
                <a:latin typeface="Berlin Sans FB Demi" pitchFamily="34" charset="0"/>
              </a:rPr>
              <a:t>Avv. Francesca Mandarini</a:t>
            </a:r>
            <a:r>
              <a:rPr lang="it-IT" sz="3300" b="1" dirty="0" smtClean="0">
                <a:ln w="12700">
                  <a:solidFill>
                    <a:schemeClr val="accent5">
                      <a:lumMod val="60000"/>
                      <a:lumOff val="40000"/>
                    </a:schemeClr>
                  </a:solidFill>
                  <a:prstDash val="solid"/>
                </a:ln>
                <a:solidFill>
                  <a:schemeClr val="tx1"/>
                </a:solidFill>
                <a:effectLst/>
                <a:latin typeface="Berlin Sans FB Demi" pitchFamily="34" charset="0"/>
              </a:rPr>
              <a:t/>
            </a:r>
            <a:br>
              <a:rPr lang="it-IT" sz="3300" b="1" dirty="0" smtClean="0">
                <a:ln w="12700">
                  <a:solidFill>
                    <a:schemeClr val="accent5">
                      <a:lumMod val="60000"/>
                      <a:lumOff val="40000"/>
                    </a:schemeClr>
                  </a:solidFill>
                  <a:prstDash val="solid"/>
                </a:ln>
                <a:solidFill>
                  <a:schemeClr val="tx1"/>
                </a:solidFill>
                <a:effectLst/>
                <a:latin typeface="Berlin Sans FB Demi" pitchFamily="34" charset="0"/>
              </a:rPr>
            </a:br>
            <a:r>
              <a:rPr lang="it-IT" sz="3300" b="1" dirty="0" smtClean="0">
                <a:ln w="12700">
                  <a:solidFill>
                    <a:schemeClr val="accent5">
                      <a:lumMod val="60000"/>
                      <a:lumOff val="40000"/>
                    </a:schemeClr>
                  </a:solidFill>
                  <a:prstDash val="solid"/>
                </a:ln>
                <a:solidFill>
                  <a:schemeClr val="tx1"/>
                </a:solidFill>
                <a:effectLst/>
                <a:latin typeface="Berlin Sans FB Demi" pitchFamily="34" charset="0"/>
              </a:rPr>
              <a:t/>
            </a:r>
            <a:br>
              <a:rPr lang="it-IT" sz="3300" b="1" dirty="0" smtClean="0">
                <a:ln w="12700">
                  <a:solidFill>
                    <a:schemeClr val="accent5">
                      <a:lumMod val="60000"/>
                      <a:lumOff val="40000"/>
                    </a:schemeClr>
                  </a:solidFill>
                  <a:prstDash val="solid"/>
                </a:ln>
                <a:solidFill>
                  <a:schemeClr val="tx1"/>
                </a:solidFill>
                <a:effectLst/>
                <a:latin typeface="Berlin Sans FB Demi" pitchFamily="34" charset="0"/>
              </a:rPr>
            </a:br>
            <a:endParaRPr lang="it-IT" sz="3300" b="1" dirty="0">
              <a:ln w="12700">
                <a:solidFill>
                  <a:schemeClr val="accent5">
                    <a:lumMod val="60000"/>
                    <a:lumOff val="40000"/>
                  </a:schemeClr>
                </a:solidFill>
                <a:prstDash val="solid"/>
              </a:ln>
              <a:solidFill>
                <a:schemeClr val="tx1"/>
              </a:solidFill>
              <a:effectLst/>
              <a:latin typeface="Berlin Sans FB Demi" pitchFamily="34" charset="0"/>
            </a:endParaRPr>
          </a:p>
        </p:txBody>
      </p:sp>
    </p:spTree>
    <p:extLst>
      <p:ext uri="{BB962C8B-B14F-4D97-AF65-F5344CB8AC3E}">
        <p14:creationId xmlns:p14="http://schemas.microsoft.com/office/powerpoint/2010/main" xmlns="" val="3186831126"/>
      </p:ext>
    </p:extLst>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426170"/>
          </a:xfrm>
        </p:spPr>
        <p:txBody>
          <a:bodyPr>
            <a:normAutofit fontScale="90000"/>
          </a:bodyPr>
          <a:lstStyle/>
          <a:p>
            <a:pPr algn="ctr"/>
            <a:r>
              <a:rPr lang="it-IT" sz="3600" b="1" dirty="0" smtClean="0">
                <a:latin typeface="Arial Black" pitchFamily="34" charset="0"/>
                <a:ea typeface="Calibri"/>
                <a:cs typeface="Times New Roman"/>
              </a:rPr>
              <a:t/>
            </a:r>
            <a:br>
              <a:rPr lang="it-IT" sz="3600" b="1" dirty="0" smtClean="0">
                <a:latin typeface="Arial Black" pitchFamily="34" charset="0"/>
                <a:ea typeface="Calibri"/>
                <a:cs typeface="Times New Roman"/>
              </a:rPr>
            </a:br>
            <a:r>
              <a:rPr lang="it-IT" sz="3600" b="1" dirty="0">
                <a:latin typeface="Arial Black" pitchFamily="34" charset="0"/>
                <a:ea typeface="Calibri"/>
                <a:cs typeface="Times New Roman"/>
              </a:rPr>
              <a:t/>
            </a:r>
            <a:br>
              <a:rPr lang="it-IT" sz="3600" b="1" dirty="0">
                <a:latin typeface="Arial Black" pitchFamily="34" charset="0"/>
                <a:ea typeface="Calibri"/>
                <a:cs typeface="Times New Roman"/>
              </a:rPr>
            </a:br>
            <a:r>
              <a:rPr lang="it-IT" sz="3600" b="1" dirty="0" smtClean="0">
                <a:latin typeface="Arial Black" pitchFamily="34" charset="0"/>
                <a:ea typeface="Calibri"/>
                <a:cs typeface="Times New Roman"/>
              </a:rPr>
              <a:t/>
            </a:r>
            <a:br>
              <a:rPr lang="it-IT" sz="3600" b="1" dirty="0" smtClean="0">
                <a:latin typeface="Arial Black" pitchFamily="34" charset="0"/>
                <a:ea typeface="Calibri"/>
                <a:cs typeface="Times New Roman"/>
              </a:rPr>
            </a:br>
            <a:r>
              <a:rPr lang="it-IT" sz="3800" b="1" dirty="0" smtClean="0">
                <a:latin typeface="Arial Black" pitchFamily="34" charset="0"/>
                <a:ea typeface="Calibri"/>
                <a:cs typeface="Times New Roman"/>
              </a:rPr>
              <a:t>1B.INTESO COME STRUMENTO PER CAUSARE SOFFERENZA E COLPIRE L’ALTRO FINO ALLA VIOLENZA</a:t>
            </a:r>
            <a:br>
              <a:rPr lang="it-IT" sz="3800" b="1" dirty="0" smtClean="0">
                <a:latin typeface="Arial Black" pitchFamily="34" charset="0"/>
                <a:ea typeface="Calibri"/>
                <a:cs typeface="Times New Roman"/>
              </a:rPr>
            </a:br>
            <a:endParaRPr lang="it-IT" sz="3800" dirty="0"/>
          </a:p>
        </p:txBody>
      </p:sp>
      <p:sp>
        <p:nvSpPr>
          <p:cNvPr id="3" name="Segnaposto contenuto 2"/>
          <p:cNvSpPr>
            <a:spLocks noGrp="1"/>
          </p:cNvSpPr>
          <p:nvPr>
            <p:ph idx="1"/>
          </p:nvPr>
        </p:nvSpPr>
        <p:spPr>
          <a:xfrm>
            <a:off x="179512" y="1412777"/>
            <a:ext cx="7897688" cy="5328592"/>
          </a:xfrm>
        </p:spPr>
        <p:txBody>
          <a:bodyPr>
            <a:normAutofit fontScale="40000" lnSpcReduction="20000"/>
          </a:bodyPr>
          <a:lstStyle/>
          <a:p>
            <a:pPr marL="114300" indent="0">
              <a:buNone/>
            </a:pPr>
            <a:r>
              <a:rPr lang="it-IT" sz="2800" b="1" spc="-100" dirty="0">
                <a:solidFill>
                  <a:srgbClr val="B13F9A"/>
                </a:solidFill>
                <a:latin typeface="Arial Black" pitchFamily="34" charset="0"/>
                <a:ea typeface="Calibri"/>
                <a:cs typeface="Times New Roman"/>
              </a:rPr>
              <a:t/>
            </a:r>
            <a:br>
              <a:rPr lang="it-IT" sz="2800" b="1" spc="-100" dirty="0">
                <a:solidFill>
                  <a:srgbClr val="B13F9A"/>
                </a:solidFill>
                <a:latin typeface="Arial Black" pitchFamily="34" charset="0"/>
                <a:ea typeface="Calibri"/>
                <a:cs typeface="Times New Roman"/>
              </a:rPr>
            </a:br>
            <a:r>
              <a:rPr lang="it-IT" sz="2800" b="1" spc="-100" dirty="0" smtClean="0">
                <a:solidFill>
                  <a:srgbClr val="B13F9A"/>
                </a:solidFill>
                <a:latin typeface="Arial Black" pitchFamily="34" charset="0"/>
                <a:ea typeface="Calibri"/>
                <a:cs typeface="Times New Roman"/>
              </a:rPr>
              <a:t>                                           </a:t>
            </a:r>
          </a:p>
          <a:p>
            <a:endParaRPr lang="it-IT" sz="2800" b="1" spc="-100" dirty="0">
              <a:solidFill>
                <a:srgbClr val="B13F9A"/>
              </a:solidFill>
              <a:latin typeface="Arial Black" pitchFamily="34" charset="0"/>
              <a:ea typeface="Calibri"/>
              <a:cs typeface="Times New Roman"/>
            </a:endParaRPr>
          </a:p>
          <a:p>
            <a:pPr marL="114300" indent="0">
              <a:buNone/>
            </a:pPr>
            <a:r>
              <a:rPr lang="it-IT" sz="2800" b="1" spc="-100" dirty="0" smtClean="0">
                <a:solidFill>
                  <a:srgbClr val="B13F9A"/>
                </a:solidFill>
                <a:latin typeface="Arial Black" pitchFamily="34" charset="0"/>
                <a:ea typeface="Calibri"/>
                <a:cs typeface="Times New Roman"/>
              </a:rPr>
              <a:t>   </a:t>
            </a:r>
          </a:p>
          <a:p>
            <a:pPr marL="114300" indent="0">
              <a:buNone/>
            </a:pPr>
            <a:endParaRPr lang="it-IT" sz="2800" b="1" spc="-100" dirty="0" smtClean="0">
              <a:solidFill>
                <a:srgbClr val="B13F9A"/>
              </a:solidFill>
              <a:latin typeface="Arial Black" pitchFamily="34" charset="0"/>
              <a:ea typeface="Calibri"/>
              <a:cs typeface="Times New Roman"/>
            </a:endParaRPr>
          </a:p>
          <a:p>
            <a:pPr marL="114300" indent="0">
              <a:buNone/>
            </a:pPr>
            <a:endParaRPr lang="it-IT" sz="2800" b="1" spc="-100" dirty="0">
              <a:solidFill>
                <a:srgbClr val="B13F9A"/>
              </a:solidFill>
              <a:latin typeface="Arial Black" pitchFamily="34" charset="0"/>
              <a:ea typeface="Calibri"/>
              <a:cs typeface="Times New Roman"/>
            </a:endParaRPr>
          </a:p>
          <a:p>
            <a:pPr marL="114300" indent="0">
              <a:buNone/>
            </a:pPr>
            <a:endParaRPr lang="it-IT" sz="2800" b="1" spc="-100" dirty="0" smtClean="0">
              <a:solidFill>
                <a:srgbClr val="B13F9A"/>
              </a:solidFill>
              <a:latin typeface="Arial Black" pitchFamily="34" charset="0"/>
              <a:ea typeface="Calibri"/>
              <a:cs typeface="Times New Roman"/>
            </a:endParaRPr>
          </a:p>
          <a:p>
            <a:pPr marL="114300" indent="0">
              <a:buNone/>
            </a:pPr>
            <a:endParaRPr lang="it-IT" sz="2800" b="1" spc="100" dirty="0">
              <a:solidFill>
                <a:srgbClr val="B13F9A"/>
              </a:solidFill>
              <a:latin typeface="Arial Black" pitchFamily="34" charset="0"/>
              <a:ea typeface="Calibri"/>
              <a:cs typeface="Times New Roman"/>
            </a:endParaRPr>
          </a:p>
          <a:p>
            <a:pPr marL="114300" indent="0" algn="just">
              <a:buNone/>
            </a:pPr>
            <a:r>
              <a:rPr lang="it-IT" sz="4100" b="1" spc="100" dirty="0" smtClean="0">
                <a:solidFill>
                  <a:srgbClr val="B13F9A"/>
                </a:solidFill>
                <a:latin typeface="Arial Black" pitchFamily="34" charset="0"/>
                <a:ea typeface="Calibri"/>
                <a:cs typeface="Times New Roman"/>
              </a:rPr>
              <a:t> </a:t>
            </a:r>
            <a:r>
              <a:rPr lang="it-IT" sz="6300" b="1" spc="100" dirty="0" smtClean="0">
                <a:solidFill>
                  <a:schemeClr val="tx2"/>
                </a:solidFill>
                <a:latin typeface="Arial Black" pitchFamily="34" charset="0"/>
                <a:ea typeface="Calibri"/>
                <a:cs typeface="Times New Roman"/>
              </a:rPr>
              <a:t>l’animale può diventare estensione del sé e quindi oggetto d’amore la cui separazione genera sofferenza e lutto come perdita di una parte di sé. Ciò può essere utilizzato dall’altro per far soffrire e colpire trasformandolo così </a:t>
            </a:r>
          </a:p>
          <a:p>
            <a:pPr marL="114300" indent="0">
              <a:buNone/>
            </a:pPr>
            <a:endParaRPr lang="it-IT" sz="6300" b="1" spc="-100" dirty="0">
              <a:solidFill>
                <a:schemeClr val="tx2"/>
              </a:solidFill>
              <a:latin typeface="Arial Black" pitchFamily="34" charset="0"/>
              <a:ea typeface="Calibri"/>
              <a:cs typeface="Times New Roman"/>
            </a:endParaRPr>
          </a:p>
          <a:p>
            <a:pPr marL="114300" indent="0">
              <a:buNone/>
            </a:pPr>
            <a:r>
              <a:rPr lang="it-IT" sz="6300" b="1" spc="-100" dirty="0">
                <a:solidFill>
                  <a:schemeClr val="tx2"/>
                </a:solidFill>
                <a:latin typeface="Arial Black" pitchFamily="34" charset="0"/>
                <a:ea typeface="Calibri"/>
                <a:cs typeface="Times New Roman"/>
              </a:rPr>
              <a:t> </a:t>
            </a:r>
            <a:r>
              <a:rPr lang="it-IT" sz="6300" b="1" spc="-100" dirty="0" smtClean="0">
                <a:solidFill>
                  <a:schemeClr val="tx2"/>
                </a:solidFill>
                <a:latin typeface="Arial Black" pitchFamily="34" charset="0"/>
                <a:ea typeface="Calibri"/>
                <a:cs typeface="Times New Roman"/>
              </a:rPr>
              <a:t>   </a:t>
            </a:r>
          </a:p>
          <a:p>
            <a:pPr marL="114300" indent="0" algn="just">
              <a:buNone/>
            </a:pPr>
            <a:r>
              <a:rPr lang="it-IT" sz="6300" b="1" spc="100" dirty="0" smtClean="0">
                <a:solidFill>
                  <a:schemeClr val="tx2"/>
                </a:solidFill>
                <a:latin typeface="Arial Black" pitchFamily="34" charset="0"/>
                <a:ea typeface="Calibri"/>
                <a:cs typeface="Times New Roman"/>
              </a:rPr>
              <a:t>IN UNA PROIEZIONE DELLE TENSIONI EMOTIVE DELLA COPPIA E STRUMENTO PER FERIRE L’ALTRO </a:t>
            </a:r>
          </a:p>
          <a:p>
            <a:pPr marL="114300" indent="0">
              <a:buNone/>
            </a:pPr>
            <a:endParaRPr lang="it-IT" sz="2800" b="1" spc="-100" dirty="0">
              <a:solidFill>
                <a:srgbClr val="B13F9A"/>
              </a:solidFill>
              <a:latin typeface="Arial Black" pitchFamily="34" charset="0"/>
              <a:cs typeface="Times New Roman"/>
            </a:endParaRPr>
          </a:p>
          <a:p>
            <a:pPr marL="114300" indent="0">
              <a:buNone/>
            </a:pPr>
            <a:r>
              <a:rPr lang="it-IT" dirty="0"/>
              <a:t> </a:t>
            </a:r>
            <a:r>
              <a:rPr lang="it-IT" dirty="0" smtClean="0"/>
              <a:t>   </a:t>
            </a:r>
            <a:endParaRPr lang="it-IT" dirty="0"/>
          </a:p>
        </p:txBody>
      </p:sp>
      <p:sp>
        <p:nvSpPr>
          <p:cNvPr id="6" name="Segnaposto piè di pagina 5"/>
          <p:cNvSpPr>
            <a:spLocks noGrp="1"/>
          </p:cNvSpPr>
          <p:nvPr>
            <p:ph type="ftr" sz="quarter" idx="11"/>
          </p:nvPr>
        </p:nvSpPr>
        <p:spPr/>
        <p:txBody>
          <a:bodyPr>
            <a:normAutofit fontScale="55000" lnSpcReduction="20000"/>
          </a:bodyPr>
          <a:lstStyle/>
          <a:p>
            <a:r>
              <a:rPr lang="it-IT" smtClean="0"/>
              <a:t>verso un affidamento condiviso degli animali d'affezione in caso di separazione? avv. Francesca Mandarini</a:t>
            </a:r>
            <a:endParaRPr lang="it-IT"/>
          </a:p>
        </p:txBody>
      </p:sp>
      <p:sp>
        <p:nvSpPr>
          <p:cNvPr id="4" name="Freccia a destra 3"/>
          <p:cNvSpPr/>
          <p:nvPr/>
        </p:nvSpPr>
        <p:spPr>
          <a:xfrm rot="5231565">
            <a:off x="4080204" y="4780015"/>
            <a:ext cx="489204" cy="437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1669363587"/>
      </p:ext>
    </p:extLst>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316416" cy="6400800"/>
          </a:xfrm>
        </p:spPr>
        <p:txBody>
          <a:bodyPr>
            <a:normAutofit fontScale="77500" lnSpcReduction="20000"/>
          </a:bodyPr>
          <a:lstStyle/>
          <a:p>
            <a:endParaRPr lang="it-IT" dirty="0" smtClean="0"/>
          </a:p>
          <a:p>
            <a:endParaRPr lang="it-IT" dirty="0">
              <a:solidFill>
                <a:schemeClr val="tx2"/>
              </a:solidFill>
            </a:endParaRPr>
          </a:p>
          <a:p>
            <a:pPr marL="114300" indent="0" algn="just">
              <a:lnSpc>
                <a:spcPct val="120000"/>
              </a:lnSpc>
              <a:buNone/>
            </a:pPr>
            <a:r>
              <a:rPr lang="it-IT" sz="3000" spc="100" dirty="0" smtClean="0">
                <a:solidFill>
                  <a:schemeClr val="tx2"/>
                </a:solidFill>
                <a:latin typeface="Arial Black" panose="020B0A04020102020204" pitchFamily="34" charset="0"/>
              </a:rPr>
              <a:t>    L’ANIMALE PUO DIVENTARE QUINDI IL CAPRO ESPIATORIO, LA VITTIMA SACRIFICALE  DI UN AMORE PATOLOGICO. </a:t>
            </a:r>
          </a:p>
          <a:p>
            <a:pPr marL="114300" indent="0" algn="just">
              <a:lnSpc>
                <a:spcPct val="120000"/>
              </a:lnSpc>
              <a:buNone/>
            </a:pPr>
            <a:endParaRPr lang="it-IT" sz="3000" spc="100" dirty="0" smtClean="0">
              <a:solidFill>
                <a:schemeClr val="tx2"/>
              </a:solidFill>
              <a:latin typeface="Arial Black" panose="020B0A04020102020204" pitchFamily="34" charset="0"/>
            </a:endParaRPr>
          </a:p>
          <a:p>
            <a:pPr marL="114300" indent="0" algn="just">
              <a:lnSpc>
                <a:spcPct val="120000"/>
              </a:lnSpc>
              <a:buNone/>
            </a:pPr>
            <a:r>
              <a:rPr lang="it-IT" sz="3000" spc="100" dirty="0" smtClean="0">
                <a:solidFill>
                  <a:schemeClr val="tx2"/>
                </a:solidFill>
                <a:latin typeface="Arial Black" panose="020B0A04020102020204" pitchFamily="34" charset="0"/>
              </a:rPr>
              <a:t>   NUMEROSI SONO I CASI DI MINACCIA DI FAR DEL MALE ALL’ANIMALE PER OTTENERE L’ATTENZIONE DI COLUI CHE ALL’ANIMALE E’ LEGATO DA AFFETTO E SENTIMENTO.</a:t>
            </a:r>
          </a:p>
          <a:p>
            <a:pPr marL="114300" indent="0" algn="just">
              <a:lnSpc>
                <a:spcPct val="120000"/>
              </a:lnSpc>
              <a:buNone/>
            </a:pPr>
            <a:endParaRPr lang="it-IT" sz="3000" spc="100" dirty="0">
              <a:solidFill>
                <a:schemeClr val="tx2"/>
              </a:solidFill>
              <a:latin typeface="Arial Black" panose="020B0A04020102020204" pitchFamily="34" charset="0"/>
            </a:endParaRPr>
          </a:p>
          <a:p>
            <a:pPr marL="114300" indent="0" algn="just">
              <a:lnSpc>
                <a:spcPct val="120000"/>
              </a:lnSpc>
              <a:buNone/>
            </a:pPr>
            <a:r>
              <a:rPr lang="it-IT" sz="3000" spc="100" dirty="0" smtClean="0">
                <a:solidFill>
                  <a:schemeClr val="tx2"/>
                </a:solidFill>
                <a:latin typeface="Arial Black" panose="020B0A04020102020204" pitchFamily="34" charset="0"/>
              </a:rPr>
              <a:t>  L’UCCISIONE DELL’ANIMALE DEL PARTNER -VISTA IN PROSPETTIVA SIMBOLICA- SEMBRA COSTITUIRE LA VOLONTA’ DI UCCIDERE IL PARTNER STESSO O IL RAPPORTO CHE LI LEGA O CHE SI DESIDERA.  </a:t>
            </a:r>
          </a:p>
          <a:p>
            <a:endParaRPr lang="it-IT" dirty="0"/>
          </a:p>
          <a:p>
            <a:endParaRPr lang="it-IT" dirty="0"/>
          </a:p>
        </p:txBody>
      </p:sp>
      <p:sp>
        <p:nvSpPr>
          <p:cNvPr id="6" name="Gallone 5"/>
          <p:cNvSpPr/>
          <p:nvPr/>
        </p:nvSpPr>
        <p:spPr>
          <a:xfrm>
            <a:off x="271737" y="666541"/>
            <a:ext cx="242316"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7" name="Gallone 6"/>
          <p:cNvSpPr/>
          <p:nvPr/>
        </p:nvSpPr>
        <p:spPr>
          <a:xfrm>
            <a:off x="193598" y="2204864"/>
            <a:ext cx="242316"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8" name="Gallone 7"/>
          <p:cNvSpPr/>
          <p:nvPr/>
        </p:nvSpPr>
        <p:spPr>
          <a:xfrm>
            <a:off x="138115" y="4122050"/>
            <a:ext cx="242316"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rPr>
              <a:t>  </a:t>
            </a:r>
            <a:endParaRPr lang="it-IT" dirty="0">
              <a:solidFill>
                <a:schemeClr val="tx1"/>
              </a:solidFill>
            </a:endParaRPr>
          </a:p>
        </p:txBody>
      </p:sp>
    </p:spTree>
    <p:extLst>
      <p:ext uri="{BB962C8B-B14F-4D97-AF65-F5344CB8AC3E}">
        <p14:creationId xmlns:p14="http://schemas.microsoft.com/office/powerpoint/2010/main" xmlns="" val="640215197"/>
      </p:ext>
    </p:extLst>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xmlns="" val="0"/>
              </a:ext>
            </a:extLst>
          </a:blip>
          <a:stretch>
            <a:fillRect/>
          </a:stretch>
        </p:blipFill>
        <p:spPr bwMode="auto">
          <a:xfrm rot="20655734">
            <a:off x="2489440" y="1819792"/>
            <a:ext cx="4504134" cy="3888201"/>
          </a:xfrm>
          <a:prstGeom prst="rect">
            <a:avLst/>
          </a:prstGeom>
          <a:noFill/>
          <a:ln w="9525">
            <a:solidFill>
              <a:srgbClr val="FFCC00"/>
            </a:solidFill>
            <a:miter lim="800000"/>
            <a:headEnd/>
            <a:tailEnd/>
          </a:ln>
          <a:effectLst>
            <a:glow rad="228600">
              <a:schemeClr val="accent1">
                <a:satMod val="175000"/>
                <a:alpha val="40000"/>
              </a:schemeClr>
            </a:glow>
            <a:outerShdw dist="35921" dir="2700000" algn="ctr" rotWithShape="0">
              <a:schemeClr val="bg2"/>
            </a:outerShdw>
          </a:effectLst>
          <a:scene3d>
            <a:camera prst="perspectiveContrastingRightFacing"/>
            <a:lightRig rig="threePt" dir="t"/>
          </a:scene3d>
          <a:sp3d>
            <a:bevelT prst="angle"/>
          </a:sp3d>
          <a:extLst>
            <a:ext uri="{909E8E84-426E-40DD-AFC4-6F175D3DCCD1}">
              <a14:hiddenFill xmlns:a14="http://schemas.microsoft.com/office/drawing/2010/main" xmlns="">
                <a:solidFill>
                  <a:schemeClr val="accent1"/>
                </a:solidFill>
              </a14:hiddenFill>
            </a:ext>
          </a:extLst>
        </p:spPr>
      </p:pic>
      <p:sp>
        <p:nvSpPr>
          <p:cNvPr id="2" name="Titolo 1"/>
          <p:cNvSpPr>
            <a:spLocks noGrp="1"/>
          </p:cNvSpPr>
          <p:nvPr>
            <p:ph type="title" idx="4294967295"/>
          </p:nvPr>
        </p:nvSpPr>
        <p:spPr>
          <a:xfrm>
            <a:off x="0" y="274638"/>
            <a:ext cx="7620000" cy="1498178"/>
          </a:xfrm>
        </p:spPr>
        <p:txBody>
          <a:bodyPr>
            <a:normAutofit fontScale="90000"/>
          </a:bodyPr>
          <a:lstStyle/>
          <a:p>
            <a:pPr algn="ctr"/>
            <a:r>
              <a:rPr lang="it-IT" sz="4800" dirty="0" smtClean="0">
                <a:latin typeface="Calibri"/>
                <a:ea typeface="Calibri"/>
                <a:cs typeface="Times New Roman"/>
              </a:rPr>
              <a:t/>
            </a:r>
            <a:br>
              <a:rPr lang="it-IT" sz="4800" dirty="0" smtClean="0">
                <a:latin typeface="Calibri"/>
                <a:ea typeface="Calibri"/>
                <a:cs typeface="Times New Roman"/>
              </a:rPr>
            </a:br>
            <a:r>
              <a:rPr lang="it-IT" sz="3600" dirty="0" smtClean="0">
                <a:latin typeface="Arial Black" pitchFamily="34" charset="0"/>
                <a:ea typeface="Calibri"/>
                <a:cs typeface="Times New Roman"/>
              </a:rPr>
              <a:t/>
            </a:r>
            <a:br>
              <a:rPr lang="it-IT" sz="3600" dirty="0" smtClean="0">
                <a:latin typeface="Arial Black" pitchFamily="34" charset="0"/>
                <a:ea typeface="Calibri"/>
                <a:cs typeface="Times New Roman"/>
              </a:rPr>
            </a:br>
            <a:r>
              <a:rPr lang="it-IT" sz="3600" dirty="0" smtClean="0">
                <a:latin typeface="Arial Black" pitchFamily="34" charset="0"/>
                <a:ea typeface="Calibri"/>
                <a:cs typeface="Times New Roman"/>
              </a:rPr>
              <a:t/>
            </a:r>
            <a:br>
              <a:rPr lang="it-IT" sz="3600" dirty="0" smtClean="0">
                <a:latin typeface="Arial Black" pitchFamily="34" charset="0"/>
                <a:ea typeface="Calibri"/>
                <a:cs typeface="Times New Roman"/>
              </a:rPr>
            </a:br>
            <a:r>
              <a:rPr lang="it-IT" sz="3600" dirty="0" smtClean="0">
                <a:latin typeface="Arial Black" pitchFamily="34" charset="0"/>
                <a:ea typeface="Calibri"/>
                <a:cs typeface="Times New Roman"/>
              </a:rPr>
              <a:t/>
            </a:r>
            <a:br>
              <a:rPr lang="it-IT" sz="3600" dirty="0" smtClean="0">
                <a:latin typeface="Arial Black" pitchFamily="34" charset="0"/>
                <a:ea typeface="Calibri"/>
                <a:cs typeface="Times New Roman"/>
              </a:rPr>
            </a:br>
            <a:r>
              <a:rPr lang="it-IT" sz="4400" dirty="0">
                <a:latin typeface="Arial Black" pitchFamily="34" charset="0"/>
                <a:ea typeface="Calibri"/>
                <a:cs typeface="Times New Roman"/>
              </a:rPr>
              <a:t>CASISTICA</a:t>
            </a:r>
            <a:br>
              <a:rPr lang="it-IT" sz="4400" dirty="0">
                <a:latin typeface="Arial Black" pitchFamily="34" charset="0"/>
                <a:ea typeface="Calibri"/>
                <a:cs typeface="Times New Roman"/>
              </a:rPr>
            </a:br>
            <a:r>
              <a:rPr lang="it-IT" sz="4400" dirty="0" smtClean="0">
                <a:latin typeface="Arial Black" pitchFamily="34" charset="0"/>
                <a:ea typeface="Calibri"/>
                <a:cs typeface="Times New Roman"/>
              </a:rPr>
              <a:t/>
            </a:r>
            <a:br>
              <a:rPr lang="it-IT" sz="4400" dirty="0" smtClean="0">
                <a:latin typeface="Arial Black" pitchFamily="34" charset="0"/>
                <a:ea typeface="Calibri"/>
                <a:cs typeface="Times New Roman"/>
              </a:rPr>
            </a:br>
            <a:r>
              <a:rPr lang="it-IT" sz="4400" dirty="0" smtClean="0">
                <a:latin typeface="Arial Black" pitchFamily="34" charset="0"/>
                <a:ea typeface="Calibri"/>
                <a:cs typeface="Times New Roman"/>
              </a:rPr>
              <a:t/>
            </a:r>
            <a:br>
              <a:rPr lang="it-IT" sz="4400" dirty="0" smtClean="0">
                <a:latin typeface="Arial Black" pitchFamily="34" charset="0"/>
                <a:ea typeface="Calibri"/>
                <a:cs typeface="Times New Roman"/>
              </a:rPr>
            </a:br>
            <a:r>
              <a:rPr lang="it-IT" sz="4400" dirty="0" smtClean="0">
                <a:latin typeface="Arial Black" pitchFamily="34" charset="0"/>
                <a:ea typeface="Calibri"/>
                <a:cs typeface="Times New Roman"/>
              </a:rPr>
              <a:t>               </a:t>
            </a:r>
            <a:r>
              <a:rPr lang="it-IT" sz="3600" dirty="0" smtClean="0">
                <a:latin typeface="Arial Black" pitchFamily="34" charset="0"/>
                <a:ea typeface="Calibri"/>
                <a:cs typeface="Times New Roman"/>
              </a:rPr>
              <a:t/>
            </a:r>
            <a:br>
              <a:rPr lang="it-IT" sz="3600" dirty="0" smtClean="0">
                <a:latin typeface="Arial Black" pitchFamily="34" charset="0"/>
                <a:ea typeface="Calibri"/>
                <a:cs typeface="Times New Roman"/>
              </a:rPr>
            </a:br>
            <a:endParaRPr lang="it-IT" dirty="0">
              <a:latin typeface="Arial Black" pitchFamily="34" charset="0"/>
            </a:endParaRPr>
          </a:p>
        </p:txBody>
      </p:sp>
    </p:spTree>
    <p:extLst>
      <p:ext uri="{BB962C8B-B14F-4D97-AF65-F5344CB8AC3E}">
        <p14:creationId xmlns:p14="http://schemas.microsoft.com/office/powerpoint/2010/main" xmlns="" val="3740062929"/>
      </p:ext>
    </p:extLst>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07504" y="0"/>
            <a:ext cx="8280920" cy="6771084"/>
          </a:xfrm>
          <a:prstGeom prst="rect">
            <a:avLst/>
          </a:prstGeom>
        </p:spPr>
        <p:txBody>
          <a:bodyPr wrap="square">
            <a:spAutoFit/>
          </a:bodyPr>
          <a:lstStyle/>
          <a:p>
            <a:r>
              <a:rPr lang="it-IT" sz="3200" dirty="0" smtClean="0">
                <a:solidFill>
                  <a:schemeClr val="tx2"/>
                </a:solidFill>
                <a:latin typeface="Arial Black" pitchFamily="34" charset="0"/>
                <a:ea typeface="Calibri"/>
                <a:cs typeface="Times New Roman"/>
              </a:rPr>
              <a:t>RIMINI: corteggiatore respinto dalla vicina: le strangola il gatto.</a:t>
            </a:r>
            <a:br>
              <a:rPr lang="it-IT" sz="3200" dirty="0" smtClean="0">
                <a:solidFill>
                  <a:schemeClr val="tx2"/>
                </a:solidFill>
                <a:latin typeface="Arial Black" pitchFamily="34" charset="0"/>
                <a:ea typeface="Calibri"/>
                <a:cs typeface="Times New Roman"/>
              </a:rPr>
            </a:br>
            <a:r>
              <a:rPr lang="it-IT" dirty="0" smtClean="0">
                <a:solidFill>
                  <a:schemeClr val="tx2"/>
                </a:solidFill>
                <a:latin typeface="Arial Black" pitchFamily="34" charset="0"/>
                <a:ea typeface="Calibri"/>
                <a:cs typeface="Times New Roman"/>
              </a:rPr>
              <a:t>(Il Resto del Carlino 4.12.2011)</a:t>
            </a:r>
          </a:p>
          <a:p>
            <a:r>
              <a:rPr lang="it-IT" sz="3200" dirty="0" smtClean="0">
                <a:solidFill>
                  <a:schemeClr val="tx2"/>
                </a:solidFill>
                <a:latin typeface="Arial Black" pitchFamily="34" charset="0"/>
                <a:ea typeface="Calibri"/>
                <a:cs typeface="Times New Roman"/>
              </a:rPr>
              <a:t/>
            </a:r>
            <a:br>
              <a:rPr lang="it-IT" sz="3200" dirty="0" smtClean="0">
                <a:solidFill>
                  <a:schemeClr val="tx2"/>
                </a:solidFill>
                <a:latin typeface="Arial Black" pitchFamily="34" charset="0"/>
                <a:ea typeface="Calibri"/>
                <a:cs typeface="Times New Roman"/>
              </a:rPr>
            </a:br>
            <a:r>
              <a:rPr lang="it-IT" sz="3200" dirty="0" smtClean="0">
                <a:solidFill>
                  <a:schemeClr val="tx2"/>
                </a:solidFill>
                <a:latin typeface="Arial Black" pitchFamily="34" charset="0"/>
                <a:ea typeface="Calibri"/>
                <a:cs typeface="Times New Roman"/>
              </a:rPr>
              <a:t>ACERRA: dopo un litigio coniugale il marito legava il cane e gli dava da mangiare poi dopo averlo colpito con una vanga fracassandogli il cranio gli dà fuoco. </a:t>
            </a:r>
            <a:br>
              <a:rPr lang="it-IT" sz="3200" dirty="0" smtClean="0">
                <a:solidFill>
                  <a:schemeClr val="tx2"/>
                </a:solidFill>
                <a:latin typeface="Arial Black" pitchFamily="34" charset="0"/>
                <a:ea typeface="Calibri"/>
                <a:cs typeface="Times New Roman"/>
              </a:rPr>
            </a:br>
            <a:r>
              <a:rPr lang="it-IT" dirty="0" smtClean="0">
                <a:solidFill>
                  <a:schemeClr val="tx2"/>
                </a:solidFill>
                <a:latin typeface="Arial Black" pitchFamily="34" charset="0"/>
                <a:ea typeface="Calibri"/>
                <a:cs typeface="Times New Roman"/>
              </a:rPr>
              <a:t>( Il Giornale, 5.11.2011</a:t>
            </a:r>
            <a:r>
              <a:rPr lang="it-IT" sz="3200" dirty="0" smtClean="0">
                <a:solidFill>
                  <a:schemeClr val="tx2"/>
                </a:solidFill>
                <a:latin typeface="Arial Black" pitchFamily="34" charset="0"/>
                <a:ea typeface="Calibri"/>
                <a:cs typeface="Times New Roman"/>
              </a:rPr>
              <a:t>)</a:t>
            </a:r>
          </a:p>
          <a:p>
            <a:r>
              <a:rPr lang="it-IT" sz="3200" dirty="0" smtClean="0">
                <a:solidFill>
                  <a:schemeClr val="tx2"/>
                </a:solidFill>
                <a:latin typeface="Arial Black" pitchFamily="34" charset="0"/>
                <a:ea typeface="Calibri"/>
                <a:cs typeface="Times New Roman"/>
              </a:rPr>
              <a:t/>
            </a:r>
            <a:br>
              <a:rPr lang="it-IT" sz="3200" dirty="0" smtClean="0">
                <a:solidFill>
                  <a:schemeClr val="tx2"/>
                </a:solidFill>
                <a:latin typeface="Arial Black" pitchFamily="34" charset="0"/>
                <a:ea typeface="Calibri"/>
                <a:cs typeface="Times New Roman"/>
              </a:rPr>
            </a:br>
            <a:r>
              <a:rPr lang="it-IT" sz="3200" dirty="0" smtClean="0">
                <a:solidFill>
                  <a:schemeClr val="tx2"/>
                </a:solidFill>
                <a:latin typeface="Arial Black" pitchFamily="34" charset="0"/>
                <a:ea typeface="Calibri"/>
                <a:cs typeface="Times New Roman"/>
              </a:rPr>
              <a:t>TORINO: marito violento sgozza il gatto davanti alla moglie e ai figli</a:t>
            </a:r>
          </a:p>
          <a:p>
            <a:r>
              <a:rPr lang="it-IT" dirty="0" smtClean="0">
                <a:solidFill>
                  <a:schemeClr val="tx2"/>
                </a:solidFill>
                <a:latin typeface="Arial Black" pitchFamily="34" charset="0"/>
                <a:cs typeface="Times New Roman"/>
              </a:rPr>
              <a:t>( studio legale Mandarini 2.12.2013)</a:t>
            </a:r>
            <a:endParaRPr lang="it-IT" dirty="0">
              <a:solidFill>
                <a:schemeClr val="tx2"/>
              </a:solidFill>
            </a:endParaRPr>
          </a:p>
        </p:txBody>
      </p:sp>
    </p:spTree>
    <p:extLst>
      <p:ext uri="{BB962C8B-B14F-4D97-AF65-F5344CB8AC3E}">
        <p14:creationId xmlns:p14="http://schemas.microsoft.com/office/powerpoint/2010/main" xmlns="" val="1370376257"/>
      </p:ext>
    </p:extLst>
  </p:cSld>
  <p:clrMapOvr>
    <a:masterClrMapping/>
  </p:clrMapOvr>
  <p:transition spd="slow">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490066"/>
          </a:xfrm>
        </p:spPr>
        <p:txBody>
          <a:bodyPr>
            <a:normAutofit fontScale="90000"/>
          </a:bodyPr>
          <a:lstStyle/>
          <a:p>
            <a:pPr marL="342900" lvl="0" indent="-228600" algn="ctr">
              <a:spcBef>
                <a:spcPct val="20000"/>
              </a:spcBef>
            </a:pP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2800" dirty="0">
                <a:solidFill>
                  <a:srgbClr val="B13F9A"/>
                </a:solidFill>
                <a:latin typeface="Arial Black" pitchFamily="34" charset="0"/>
                <a:ea typeface="Calibri"/>
                <a:cs typeface="Times New Roman"/>
              </a:rPr>
              <a:t/>
            </a:r>
            <a:br>
              <a:rPr lang="it-IT" sz="2800" dirty="0">
                <a:solidFill>
                  <a:srgbClr val="B13F9A"/>
                </a:solidFill>
                <a:latin typeface="Arial Black" pitchFamily="34" charset="0"/>
                <a:ea typeface="Calibri"/>
                <a:cs typeface="Times New Roman"/>
              </a:rPr>
            </a:b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2800" dirty="0">
                <a:solidFill>
                  <a:srgbClr val="B13F9A"/>
                </a:solidFill>
                <a:latin typeface="Arial Black" pitchFamily="34" charset="0"/>
                <a:ea typeface="Calibri"/>
                <a:cs typeface="Times New Roman"/>
              </a:rPr>
              <a:t/>
            </a:r>
            <a:br>
              <a:rPr lang="it-IT" sz="2800" dirty="0">
                <a:solidFill>
                  <a:srgbClr val="B13F9A"/>
                </a:solidFill>
                <a:latin typeface="Arial Black" pitchFamily="34" charset="0"/>
                <a:ea typeface="Calibri"/>
                <a:cs typeface="Times New Roman"/>
              </a:rPr>
            </a:b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2800" dirty="0">
                <a:solidFill>
                  <a:srgbClr val="B13F9A"/>
                </a:solidFill>
                <a:latin typeface="Arial Black" pitchFamily="34" charset="0"/>
                <a:ea typeface="Calibri"/>
                <a:cs typeface="Times New Roman"/>
              </a:rPr>
              <a:t/>
            </a:r>
            <a:br>
              <a:rPr lang="it-IT" sz="2800" dirty="0">
                <a:solidFill>
                  <a:srgbClr val="B13F9A"/>
                </a:solidFill>
                <a:latin typeface="Arial Black" pitchFamily="34" charset="0"/>
                <a:ea typeface="Calibri"/>
                <a:cs typeface="Times New Roman"/>
              </a:rPr>
            </a:b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2800" dirty="0">
                <a:solidFill>
                  <a:srgbClr val="B13F9A"/>
                </a:solidFill>
                <a:latin typeface="Arial Black" pitchFamily="34" charset="0"/>
                <a:ea typeface="Calibri"/>
                <a:cs typeface="Times New Roman"/>
              </a:rPr>
              <a:t/>
            </a:r>
            <a:br>
              <a:rPr lang="it-IT" sz="2800" dirty="0">
                <a:solidFill>
                  <a:srgbClr val="B13F9A"/>
                </a:solidFill>
                <a:latin typeface="Arial Black" pitchFamily="34" charset="0"/>
                <a:ea typeface="Calibri"/>
                <a:cs typeface="Times New Roman"/>
              </a:rPr>
            </a:br>
            <a:r>
              <a:rPr lang="it-IT" sz="2800" dirty="0" smtClean="0">
                <a:solidFill>
                  <a:srgbClr val="B13F9A"/>
                </a:solidFill>
                <a:latin typeface="Arial Black" pitchFamily="34" charset="0"/>
                <a:ea typeface="Calibri"/>
                <a:cs typeface="Times New Roman"/>
              </a:rPr>
              <a:t/>
            </a:r>
            <a:br>
              <a:rPr lang="it-IT" sz="2800" dirty="0" smtClean="0">
                <a:solidFill>
                  <a:srgbClr val="B13F9A"/>
                </a:solidFill>
                <a:latin typeface="Arial Black" pitchFamily="34" charset="0"/>
                <a:ea typeface="Calibri"/>
                <a:cs typeface="Times New Roman"/>
              </a:rPr>
            </a:br>
            <a:r>
              <a:rPr lang="it-IT" sz="3600" dirty="0" smtClean="0">
                <a:latin typeface="Arial Black" pitchFamily="34" charset="0"/>
                <a:ea typeface="Calibri"/>
                <a:cs typeface="Times New Roman"/>
              </a:rPr>
              <a:t>2</a:t>
            </a:r>
            <a:r>
              <a:rPr lang="it-IT" sz="3600" dirty="0">
                <a:latin typeface="Arial Black" pitchFamily="34" charset="0"/>
                <a:ea typeface="Calibri"/>
                <a:cs typeface="Times New Roman"/>
              </a:rPr>
              <a:t>. ANIMALE COME </a:t>
            </a:r>
            <a:r>
              <a:rPr lang="it-IT" sz="3600" dirty="0" smtClean="0">
                <a:latin typeface="Arial Black" pitchFamily="34" charset="0"/>
                <a:ea typeface="Calibri"/>
                <a:cs typeface="Times New Roman"/>
              </a:rPr>
              <a:t>(S)OGGETTO </a:t>
            </a:r>
            <a:r>
              <a:rPr lang="it-IT" sz="3600" dirty="0">
                <a:latin typeface="Arial Black" pitchFamily="34" charset="0"/>
                <a:ea typeface="Calibri"/>
                <a:cs typeface="Times New Roman"/>
              </a:rPr>
              <a:t>DEL CONTENDERE </a:t>
            </a: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r>
              <a:rPr lang="it-IT" sz="3600" dirty="0" smtClean="0">
                <a:latin typeface="Arial Black" pitchFamily="34" charset="0"/>
                <a:ea typeface="Calibri"/>
                <a:cs typeface="Times New Roman"/>
              </a:rPr>
              <a:t>ossia a chi </a:t>
            </a:r>
            <a:r>
              <a:rPr lang="it-IT" sz="3600" dirty="0">
                <a:latin typeface="Arial Black" pitchFamily="34" charset="0"/>
                <a:ea typeface="Calibri"/>
                <a:cs typeface="Times New Roman"/>
              </a:rPr>
              <a:t>spetta l’animale in caso di separazione?</a:t>
            </a:r>
            <a:r>
              <a:rPr lang="it-IT" sz="3600" dirty="0">
                <a:solidFill>
                  <a:srgbClr val="B13F9A"/>
                </a:solidFill>
                <a:latin typeface="Arial Black" pitchFamily="34" charset="0"/>
                <a:ea typeface="Calibri"/>
                <a:cs typeface="Times New Roman"/>
              </a:rPr>
              <a:t/>
            </a:r>
            <a:br>
              <a:rPr lang="it-IT" sz="3600" dirty="0">
                <a:solidFill>
                  <a:srgbClr val="B13F9A"/>
                </a:solidFill>
                <a:latin typeface="Arial Black" pitchFamily="34" charset="0"/>
                <a:ea typeface="Calibri"/>
                <a:cs typeface="Times New Roman"/>
              </a:rPr>
            </a:br>
            <a:endParaRPr lang="it-IT" sz="3600" dirty="0"/>
          </a:p>
        </p:txBody>
      </p:sp>
      <p:pic>
        <p:nvPicPr>
          <p:cNvPr id="4" name="Immagine 3" descr="https://encrypted-tbn0.gstatic.com/images?q=tbn:ANd9GcTDY5iGoLje22igv_GDMQFIWmUzGH76mhAg1SjK8l9UzthT8TFOZ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5816" y="3717032"/>
            <a:ext cx="2952328" cy="2808312"/>
          </a:xfrm>
          <a:prstGeom prst="rect">
            <a:avLst/>
          </a:prstGeom>
          <a:noFill/>
          <a:ln>
            <a:noFill/>
          </a:ln>
          <a:effectLst>
            <a:glow rad="228600">
              <a:schemeClr val="accent1">
                <a:satMod val="175000"/>
                <a:alpha val="40000"/>
              </a:schemeClr>
            </a:glow>
          </a:effectLst>
          <a:scene3d>
            <a:camera prst="perspectiveContrastingRightFacing"/>
            <a:lightRig rig="threePt" dir="t"/>
          </a:scene3d>
        </p:spPr>
      </p:pic>
    </p:spTree>
    <p:extLst>
      <p:ext uri="{BB962C8B-B14F-4D97-AF65-F5344CB8AC3E}">
        <p14:creationId xmlns:p14="http://schemas.microsoft.com/office/powerpoint/2010/main" xmlns="" val="1914088033"/>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7620000" cy="1196752"/>
          </a:xfrm>
        </p:spPr>
        <p:txBody>
          <a:bodyPr>
            <a:normAutofit fontScale="90000"/>
          </a:bodyPr>
          <a:lstStyle/>
          <a:p>
            <a:pPr algn="just"/>
            <a:r>
              <a:rPr lang="it-IT" sz="3600" dirty="0" smtClean="0">
                <a:latin typeface="Arial Black" pitchFamily="34" charset="0"/>
              </a:rPr>
              <a:t>PROPOSTA DI LEGGE LAV 2008: </a:t>
            </a:r>
            <a:r>
              <a:rPr lang="it-IT" sz="3600" dirty="0" smtClean="0">
                <a:latin typeface="Arial Black" pitchFamily="34" charset="0"/>
                <a:ea typeface="Times New Roman"/>
                <a:cs typeface="Times New Roman"/>
              </a:rPr>
              <a:t>INTRODUZIONE ART. 455-Ter c.c.</a:t>
            </a:r>
            <a:endParaRPr lang="it-IT" sz="3600" dirty="0">
              <a:latin typeface="Arial Black" pitchFamily="34" charset="0"/>
            </a:endParaRPr>
          </a:p>
        </p:txBody>
      </p:sp>
      <p:sp>
        <p:nvSpPr>
          <p:cNvPr id="3" name="Segnaposto contenuto 2"/>
          <p:cNvSpPr>
            <a:spLocks noGrp="1"/>
          </p:cNvSpPr>
          <p:nvPr>
            <p:ph idx="1"/>
          </p:nvPr>
        </p:nvSpPr>
        <p:spPr>
          <a:xfrm>
            <a:off x="179512" y="1065200"/>
            <a:ext cx="7992888" cy="5805264"/>
          </a:xfrm>
          <a:ln>
            <a:no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marL="114300" indent="0" algn="just">
              <a:lnSpc>
                <a:spcPct val="115000"/>
              </a:lnSpc>
              <a:spcAft>
                <a:spcPts val="1000"/>
              </a:spcAft>
              <a:buNone/>
            </a:pPr>
            <a:r>
              <a:rPr lang="it-IT" sz="2400" spc="100" dirty="0" smtClean="0">
                <a:solidFill>
                  <a:schemeClr val="tx2"/>
                </a:solidFill>
                <a:latin typeface="Arial Black" pitchFamily="34" charset="0"/>
                <a:ea typeface="Times New Roman"/>
                <a:cs typeface="Times New Roman"/>
              </a:rPr>
              <a:t>AFFIDO DEGLI ANIMALI FAMILIARI IN CASO DI SEPARAZIONE DEI CONIUGI:</a:t>
            </a:r>
            <a:endParaRPr lang="it-IT" sz="2400" spc="100" dirty="0">
              <a:solidFill>
                <a:schemeClr val="tx2"/>
              </a:solidFill>
              <a:latin typeface="Arial Black" pitchFamily="34" charset="0"/>
              <a:ea typeface="Calibri"/>
              <a:cs typeface="Times New Roman"/>
            </a:endParaRPr>
          </a:p>
          <a:p>
            <a:pPr marL="114300" indent="0" algn="just">
              <a:lnSpc>
                <a:spcPct val="115000"/>
              </a:lnSpc>
              <a:spcAft>
                <a:spcPts val="1000"/>
              </a:spcAft>
              <a:buNone/>
            </a:pPr>
            <a:r>
              <a:rPr lang="it-IT" sz="2000" spc="100" dirty="0">
                <a:solidFill>
                  <a:schemeClr val="tx2"/>
                </a:solidFill>
                <a:latin typeface="Arial Black" pitchFamily="34" charset="0"/>
                <a:ea typeface="Times New Roman"/>
                <a:cs typeface="Times New Roman"/>
              </a:rPr>
              <a:t>“1. Per gli animali familiari, in caso di separazione di coniugi il Tribunale in mancanza di un accordo tra le parti, a prescindere dal regime di separazione o comunione dei beni e a quanto risultante dai documenti anagrafici dell’animale, sentiti i coniugi, i conviventi, la prole, e se del caso degli esperti di comportamento animale, ne attribuisce l’affido esclusivo o condiviso alla parte in grado di garantire loro la sistemazione migliore inerente il profilo della protezione degli animali.</a:t>
            </a:r>
            <a:endParaRPr lang="it-IT" sz="2000" spc="100" dirty="0">
              <a:solidFill>
                <a:schemeClr val="tx2"/>
              </a:solidFill>
              <a:latin typeface="Arial Black" pitchFamily="34" charset="0"/>
              <a:ea typeface="Calibri"/>
              <a:cs typeface="Times New Roman"/>
            </a:endParaRPr>
          </a:p>
          <a:p>
            <a:pPr marL="114300" indent="0" algn="just">
              <a:lnSpc>
                <a:spcPct val="115000"/>
              </a:lnSpc>
              <a:spcAft>
                <a:spcPts val="1000"/>
              </a:spcAft>
              <a:buNone/>
            </a:pPr>
            <a:r>
              <a:rPr lang="it-IT" sz="2000" spc="100" dirty="0">
                <a:solidFill>
                  <a:schemeClr val="tx2"/>
                </a:solidFill>
                <a:latin typeface="Arial Black" pitchFamily="34" charset="0"/>
                <a:ea typeface="Times New Roman"/>
                <a:cs typeface="Times New Roman"/>
              </a:rPr>
              <a:t>Il Tribunale ordinario è competente a decidere in merito anche in caso di cessazione della convivenza more uxorio”.</a:t>
            </a:r>
            <a:endParaRPr lang="it-IT" sz="2000" spc="100" dirty="0">
              <a:solidFill>
                <a:schemeClr val="tx2"/>
              </a:solidFill>
              <a:latin typeface="Arial Black" pitchFamily="34" charset="0"/>
              <a:ea typeface="Calibri"/>
              <a:cs typeface="Times New Roman"/>
            </a:endParaRPr>
          </a:p>
          <a:p>
            <a:endParaRPr lang="it-IT" dirty="0"/>
          </a:p>
        </p:txBody>
      </p:sp>
    </p:spTree>
    <p:extLst>
      <p:ext uri="{BB962C8B-B14F-4D97-AF65-F5344CB8AC3E}">
        <p14:creationId xmlns:p14="http://schemas.microsoft.com/office/powerpoint/2010/main" xmlns="" val="2459028589"/>
      </p:ext>
    </p:extLst>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dirty="0" smtClean="0">
                <a:latin typeface="Arial Black" pitchFamily="34" charset="0"/>
              </a:rPr>
              <a:t>VUOTO LEGISLATIVO</a:t>
            </a:r>
            <a:endParaRPr lang="it-IT" sz="4000" dirty="0">
              <a:latin typeface="Arial Black" pitchFamily="34" charset="0"/>
            </a:endParaRPr>
          </a:p>
        </p:txBody>
      </p:sp>
      <p:sp>
        <p:nvSpPr>
          <p:cNvPr id="3" name="Segnaposto contenuto 2"/>
          <p:cNvSpPr>
            <a:spLocks noGrp="1"/>
          </p:cNvSpPr>
          <p:nvPr>
            <p:ph idx="1"/>
          </p:nvPr>
        </p:nvSpPr>
        <p:spPr/>
        <p:txBody>
          <a:bodyPr>
            <a:normAutofit/>
          </a:bodyPr>
          <a:lstStyle/>
          <a:p>
            <a:pPr marL="114300" indent="0" algn="just">
              <a:buNone/>
            </a:pPr>
            <a:r>
              <a:rPr lang="it-IT" sz="3000" dirty="0">
                <a:solidFill>
                  <a:schemeClr val="tx2"/>
                </a:solidFill>
                <a:latin typeface="Arial Black" pitchFamily="34" charset="0"/>
                <a:ea typeface="Times New Roman"/>
              </a:rPr>
              <a:t>Attualmente, in caso di separazione o cessazione di convivenza, non vi sono norme ad hoc che disciplinino la </a:t>
            </a:r>
            <a:r>
              <a:rPr lang="it-IT" sz="3000" dirty="0" smtClean="0">
                <a:solidFill>
                  <a:schemeClr val="tx2"/>
                </a:solidFill>
                <a:latin typeface="Arial Black" pitchFamily="34" charset="0"/>
                <a:ea typeface="Times New Roman"/>
              </a:rPr>
              <a:t>materia, in caso di separazione </a:t>
            </a:r>
            <a:r>
              <a:rPr lang="it-IT" sz="3000" dirty="0" err="1" smtClean="0">
                <a:solidFill>
                  <a:schemeClr val="tx2"/>
                </a:solidFill>
                <a:latin typeface="Arial Black" pitchFamily="34" charset="0"/>
                <a:ea typeface="Times New Roman"/>
              </a:rPr>
              <a:t>cosi’</a:t>
            </a:r>
            <a:r>
              <a:rPr lang="it-IT" sz="3000" dirty="0" smtClean="0">
                <a:solidFill>
                  <a:schemeClr val="tx2"/>
                </a:solidFill>
                <a:latin typeface="Arial Black" pitchFamily="34" charset="0"/>
                <a:ea typeface="Times New Roman"/>
              </a:rPr>
              <a:t> come in caso di successione </a:t>
            </a:r>
            <a:r>
              <a:rPr lang="it-IT" sz="3000" dirty="0" err="1" smtClean="0">
                <a:solidFill>
                  <a:schemeClr val="tx2"/>
                </a:solidFill>
                <a:latin typeface="Arial Black" pitchFamily="34" charset="0"/>
                <a:ea typeface="Times New Roman"/>
              </a:rPr>
              <a:t>mortis</a:t>
            </a:r>
            <a:r>
              <a:rPr lang="it-IT" sz="3000" dirty="0" smtClean="0">
                <a:solidFill>
                  <a:schemeClr val="tx2"/>
                </a:solidFill>
                <a:latin typeface="Arial Black" pitchFamily="34" charset="0"/>
                <a:ea typeface="Times New Roman"/>
              </a:rPr>
              <a:t> causa si lascia </a:t>
            </a:r>
            <a:r>
              <a:rPr lang="it-IT" sz="3000" dirty="0">
                <a:solidFill>
                  <a:schemeClr val="tx2"/>
                </a:solidFill>
                <a:latin typeface="Arial Black" pitchFamily="34" charset="0"/>
                <a:ea typeface="Times New Roman"/>
              </a:rPr>
              <a:t>alla sensibilità di pochi magistrati il compito di dirimere </a:t>
            </a:r>
            <a:r>
              <a:rPr lang="it-IT" sz="3000" dirty="0" smtClean="0">
                <a:solidFill>
                  <a:schemeClr val="tx2"/>
                </a:solidFill>
                <a:latin typeface="Arial Black" pitchFamily="34" charset="0"/>
                <a:ea typeface="Times New Roman"/>
              </a:rPr>
              <a:t>controversie roventi.</a:t>
            </a:r>
            <a:endParaRPr lang="it-IT" sz="3000" dirty="0">
              <a:solidFill>
                <a:schemeClr val="tx2"/>
              </a:solidFill>
              <a:latin typeface="Arial Black" pitchFamily="34" charset="0"/>
            </a:endParaRPr>
          </a:p>
          <a:p>
            <a:endParaRPr lang="it-IT" dirty="0"/>
          </a:p>
        </p:txBody>
      </p:sp>
    </p:spTree>
    <p:extLst>
      <p:ext uri="{BB962C8B-B14F-4D97-AF65-F5344CB8AC3E}">
        <p14:creationId xmlns:p14="http://schemas.microsoft.com/office/powerpoint/2010/main" xmlns="" val="240081727"/>
      </p:ext>
    </p:extLst>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634082"/>
          </a:xfrm>
        </p:spPr>
        <p:txBody>
          <a:bodyPr>
            <a:normAutofit fontScale="90000"/>
          </a:bodyPr>
          <a:lstStyle/>
          <a:p>
            <a:pPr algn="just">
              <a:lnSpc>
                <a:spcPct val="115000"/>
              </a:lnSpc>
              <a:spcAft>
                <a:spcPts val="1000"/>
              </a:spcAft>
            </a:pP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a:latin typeface="Calibri"/>
                <a:ea typeface="Calibri"/>
                <a:cs typeface="Times New Roman"/>
              </a:rPr>
              <a:t/>
            </a:r>
            <a:br>
              <a:rPr lang="it-IT" sz="2400" dirty="0">
                <a:latin typeface="Calibri"/>
                <a:ea typeface="Calibri"/>
                <a:cs typeface="Times New Roman"/>
              </a:rPr>
            </a:br>
            <a:r>
              <a:rPr lang="it-IT" sz="2400" dirty="0" smtClean="0">
                <a:latin typeface="Calibri"/>
                <a:ea typeface="Calibri"/>
                <a:cs typeface="Times New Roman"/>
              </a:rPr>
              <a:t/>
            </a:r>
            <a:br>
              <a:rPr lang="it-IT" sz="2400" dirty="0" smtClean="0">
                <a:latin typeface="Calibri"/>
                <a:ea typeface="Calibri"/>
                <a:cs typeface="Times New Roman"/>
              </a:rPr>
            </a:br>
            <a:r>
              <a:rPr lang="it-IT" sz="2400" dirty="0" smtClean="0">
                <a:latin typeface="Calibri"/>
                <a:ea typeface="Calibri"/>
                <a:cs typeface="Times New Roman"/>
              </a:rPr>
              <a:t>  </a:t>
            </a:r>
            <a:r>
              <a:rPr lang="it-IT" sz="2700" dirty="0" smtClean="0">
                <a:latin typeface="Arial Black" panose="020B0A04020102020204" pitchFamily="34" charset="0"/>
                <a:ea typeface="Calibri"/>
                <a:cs typeface="Times New Roman"/>
              </a:rPr>
              <a:t>Sulla scorta di quanto proposto da quei pochi coraggiosi magistrati che hanno deciso di occuparsi di questa fattispecie si può rilevare il tentativo di valorizzare il benessere dell’animale conteso rispetto alla titolarità cartolare.</a:t>
            </a:r>
            <a:br>
              <a:rPr lang="it-IT" sz="2700" dirty="0" smtClean="0">
                <a:latin typeface="Arial Black" panose="020B0A04020102020204" pitchFamily="34" charset="0"/>
                <a:ea typeface="Calibri"/>
                <a:cs typeface="Times New Roman"/>
              </a:rPr>
            </a:br>
            <a:r>
              <a:rPr lang="it-IT" sz="2700" dirty="0" smtClean="0">
                <a:latin typeface="Arial Black" panose="020B0A04020102020204" pitchFamily="34" charset="0"/>
                <a:ea typeface="Calibri"/>
                <a:cs typeface="Times New Roman"/>
              </a:rPr>
              <a:t> </a:t>
            </a:r>
            <a:br>
              <a:rPr lang="it-IT" sz="2700" dirty="0" smtClean="0">
                <a:latin typeface="Arial Black" panose="020B0A04020102020204" pitchFamily="34" charset="0"/>
                <a:ea typeface="Calibri"/>
                <a:cs typeface="Times New Roman"/>
              </a:rPr>
            </a:br>
            <a:r>
              <a:rPr lang="it-IT" sz="2700" dirty="0" smtClean="0">
                <a:latin typeface="Arial Black" panose="020B0A04020102020204" pitchFamily="34" charset="0"/>
                <a:ea typeface="Calibri"/>
                <a:cs typeface="Times New Roman"/>
              </a:rPr>
              <a:t>nonché un invito a ragionare </a:t>
            </a:r>
            <a:r>
              <a:rPr lang="it-IT" sz="2700" dirty="0">
                <a:latin typeface="Arial Black" pitchFamily="34" charset="0"/>
                <a:ea typeface="Calibri"/>
                <a:cs typeface="Times New Roman"/>
              </a:rPr>
              <a:t>per analogie,  utilizzando quanto il legislatore ha stabilito per l’affidamento dei figli minori sulla scorta di quella giurisprudenza penale ormai consolidatasi che ha equiparato l’animale al </a:t>
            </a:r>
            <a:r>
              <a:rPr lang="it-IT" sz="2700" dirty="0" smtClean="0">
                <a:latin typeface="Arial Black" pitchFamily="34" charset="0"/>
                <a:ea typeface="Calibri"/>
                <a:cs typeface="Times New Roman"/>
              </a:rPr>
              <a:t>minore </a:t>
            </a:r>
            <a:r>
              <a:rPr lang="it-IT" sz="2700" dirty="0">
                <a:latin typeface="Arial Black" pitchFamily="34" charset="0"/>
                <a:ea typeface="Calibri"/>
                <a:cs typeface="Times New Roman"/>
              </a:rPr>
              <a:t>nelle cure e </a:t>
            </a:r>
            <a:r>
              <a:rPr lang="it-IT" sz="2700" dirty="0" smtClean="0">
                <a:latin typeface="Arial Black" pitchFamily="34" charset="0"/>
                <a:ea typeface="Calibri"/>
                <a:cs typeface="Times New Roman"/>
              </a:rPr>
              <a:t>nell’accudimento </a:t>
            </a:r>
            <a:r>
              <a:rPr lang="it-IT" sz="2700" dirty="0">
                <a:latin typeface="Arial Black" pitchFamily="34" charset="0"/>
                <a:ea typeface="Calibri"/>
                <a:cs typeface="Times New Roman"/>
              </a:rPr>
              <a:t>che gli deve essere </a:t>
            </a:r>
            <a:r>
              <a:rPr lang="it-IT" sz="2700" dirty="0" smtClean="0">
                <a:latin typeface="Arial Black" pitchFamily="34" charset="0"/>
                <a:ea typeface="Calibri"/>
                <a:cs typeface="Times New Roman"/>
              </a:rPr>
              <a:t>offerta.</a:t>
            </a:r>
            <a:br>
              <a:rPr lang="it-IT" sz="2700" dirty="0" smtClean="0">
                <a:latin typeface="Arial Black" pitchFamily="34" charset="0"/>
                <a:ea typeface="Calibri"/>
                <a:cs typeface="Times New Roman"/>
              </a:rPr>
            </a:br>
            <a:r>
              <a:rPr lang="it-IT" sz="2700" dirty="0" smtClean="0">
                <a:latin typeface="Arial Black" pitchFamily="34" charset="0"/>
                <a:ea typeface="Calibri"/>
                <a:cs typeface="Times New Roman"/>
              </a:rPr>
              <a:t> </a:t>
            </a:r>
            <a:r>
              <a:rPr lang="it-IT" sz="2000" dirty="0">
                <a:latin typeface="Arial Black" panose="020B0A04020102020204" pitchFamily="34" charset="0"/>
                <a:ea typeface="Calibri"/>
                <a:cs typeface="Times New Roman"/>
              </a:rPr>
              <a:t/>
            </a:r>
            <a:br>
              <a:rPr lang="it-IT" sz="2000" dirty="0">
                <a:latin typeface="Arial Black" panose="020B0A04020102020204" pitchFamily="34" charset="0"/>
                <a:ea typeface="Calibri"/>
                <a:cs typeface="Times New Roman"/>
              </a:rPr>
            </a:br>
            <a:endParaRPr lang="it-IT" sz="2000" dirty="0">
              <a:latin typeface="Arial Black" pitchFamily="34" charset="0"/>
            </a:endParaRPr>
          </a:p>
        </p:txBody>
      </p:sp>
      <p:sp>
        <p:nvSpPr>
          <p:cNvPr id="5" name="Gallone 4"/>
          <p:cNvSpPr/>
          <p:nvPr/>
        </p:nvSpPr>
        <p:spPr>
          <a:xfrm>
            <a:off x="263432" y="476672"/>
            <a:ext cx="318033"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6" name="Gallone 5"/>
          <p:cNvSpPr/>
          <p:nvPr/>
        </p:nvSpPr>
        <p:spPr>
          <a:xfrm>
            <a:off x="179512" y="2996952"/>
            <a:ext cx="357478"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xmlns="" val="2370917678"/>
      </p:ext>
    </p:extLst>
  </p:cSld>
  <p:clrMapOvr>
    <a:masterClrMapping/>
  </p:clrMapOvr>
  <p:transition spd="slow">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normAutofit fontScale="55000" lnSpcReduction="20000"/>
          </a:bodyPr>
          <a:lstStyle/>
          <a:p>
            <a:r>
              <a:rPr lang="it-IT" smtClean="0"/>
              <a:t>verso un affidamento condiviso degli animali d'affezione in caso di separazione? avv. Francesca Mandarini</a:t>
            </a:r>
            <a:endParaRPr lang="it-IT"/>
          </a:p>
        </p:txBody>
      </p:sp>
      <p:sp>
        <p:nvSpPr>
          <p:cNvPr id="3" name="Segnaposto contenuto 2"/>
          <p:cNvSpPr>
            <a:spLocks noGrp="1"/>
          </p:cNvSpPr>
          <p:nvPr>
            <p:ph idx="4294967295"/>
          </p:nvPr>
        </p:nvSpPr>
        <p:spPr>
          <a:xfrm>
            <a:off x="0" y="908720"/>
            <a:ext cx="8100392" cy="5492080"/>
          </a:xfrm>
        </p:spPr>
        <p:txBody>
          <a:bodyPr>
            <a:normAutofit fontScale="92500"/>
          </a:bodyPr>
          <a:lstStyle/>
          <a:p>
            <a:pPr marL="114300" indent="0" algn="just">
              <a:buNone/>
            </a:pPr>
            <a:r>
              <a:rPr lang="it-IT" sz="2800" dirty="0" smtClean="0">
                <a:solidFill>
                  <a:schemeClr val="tx2"/>
                </a:solidFill>
                <a:latin typeface="Arial Black" panose="020B0A04020102020204" pitchFamily="34" charset="0"/>
              </a:rPr>
              <a:t>      </a:t>
            </a:r>
            <a:r>
              <a:rPr lang="it-IT" sz="3600" dirty="0" smtClean="0">
                <a:solidFill>
                  <a:schemeClr val="tx2"/>
                </a:solidFill>
                <a:latin typeface="Arial Black" panose="020B0A04020102020204" pitchFamily="34" charset="0"/>
              </a:rPr>
              <a:t>Sullo sfondo vi è per tutti la difficoltà di pronunciarsi in merito ad un essere pacificamente riconosciuto senziente che tuttavia sconta ancora un’ambigua classificazione fra res (secondo il codice civile)  e soggetto di tutela (secondo il codice penale). </a:t>
            </a:r>
          </a:p>
          <a:p>
            <a:endParaRPr lang="it-IT" dirty="0"/>
          </a:p>
          <a:p>
            <a:pPr marL="114300" indent="0">
              <a:buNone/>
            </a:pPr>
            <a:r>
              <a:rPr lang="it-IT" dirty="0" smtClean="0"/>
              <a:t>  </a:t>
            </a:r>
            <a:endParaRPr lang="it-IT" dirty="0"/>
          </a:p>
        </p:txBody>
      </p:sp>
      <p:sp>
        <p:nvSpPr>
          <p:cNvPr id="5" name="Gallone 4"/>
          <p:cNvSpPr/>
          <p:nvPr/>
        </p:nvSpPr>
        <p:spPr>
          <a:xfrm>
            <a:off x="414960" y="980728"/>
            <a:ext cx="412624" cy="3406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xmlns="" val="1364727792"/>
      </p:ext>
    </p:extLst>
  </p:cSld>
  <p:clrMapOvr>
    <a:masterClrMapping/>
  </p:clrMapOvr>
  <p:transition spd="slow">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piè di pagina 5"/>
          <p:cNvSpPr>
            <a:spLocks noGrp="1"/>
          </p:cNvSpPr>
          <p:nvPr>
            <p:ph type="ftr" sz="quarter" idx="11"/>
          </p:nvPr>
        </p:nvSpPr>
        <p:spPr/>
        <p:txBody>
          <a:bodyPr>
            <a:normAutofit fontScale="55000" lnSpcReduction="20000"/>
          </a:bodyPr>
          <a:lstStyle/>
          <a:p>
            <a:r>
              <a:rPr lang="it-IT" smtClean="0"/>
              <a:t>verso un affidamento condiviso degli animali d'affezione in caso di separazione? avv. Francesca Mandarini</a:t>
            </a:r>
            <a:endParaRPr lang="it-IT"/>
          </a:p>
        </p:txBody>
      </p:sp>
      <p:sp>
        <p:nvSpPr>
          <p:cNvPr id="2" name="Titolo 1"/>
          <p:cNvSpPr>
            <a:spLocks noGrp="1"/>
          </p:cNvSpPr>
          <p:nvPr>
            <p:ph type="title" idx="4294967295"/>
          </p:nvPr>
        </p:nvSpPr>
        <p:spPr>
          <a:xfrm>
            <a:off x="0" y="274638"/>
            <a:ext cx="8388424" cy="1354162"/>
          </a:xfrm>
        </p:spPr>
        <p:txBody>
          <a:bodyPr>
            <a:normAutofit fontScale="90000"/>
          </a:bodyPr>
          <a:lstStyle/>
          <a:p>
            <a:pPr algn="just"/>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r>
              <a:rPr lang="it-IT" sz="2800" dirty="0" smtClean="0">
                <a:latin typeface="Arial Black" pitchFamily="34" charset="0"/>
                <a:ea typeface="Calibri"/>
                <a:cs typeface="Times New Roman"/>
              </a:rPr>
              <a:t>        </a:t>
            </a:r>
            <a:br>
              <a:rPr lang="it-IT" sz="2800" dirty="0" smtClean="0">
                <a:latin typeface="Arial Black" pitchFamily="34" charset="0"/>
                <a:ea typeface="Calibri"/>
                <a:cs typeface="Times New Roman"/>
              </a:rPr>
            </a:b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a:latin typeface="Arial Black" pitchFamily="34" charset="0"/>
                <a:ea typeface="Calibri"/>
                <a:cs typeface="Times New Roman"/>
              </a:rPr>
              <a:t> </a:t>
            </a:r>
            <a:r>
              <a:rPr lang="it-IT" sz="2800" dirty="0" smtClean="0">
                <a:latin typeface="Arial Black" pitchFamily="34" charset="0"/>
                <a:ea typeface="Calibri"/>
                <a:cs typeface="Times New Roman"/>
              </a:rPr>
              <a:t>       </a:t>
            </a:r>
            <a:r>
              <a:rPr lang="it-IT" sz="3100" dirty="0" smtClean="0">
                <a:latin typeface="Arial Black" pitchFamily="34" charset="0"/>
                <a:ea typeface="Calibri"/>
                <a:cs typeface="Times New Roman"/>
              </a:rPr>
              <a:t>abbandonare la concezione cartesiana dell’animale che, nonostante i secoli trascorsi, purtroppo, permea ancora il nostro diritto </a:t>
            </a: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endParaRPr lang="it-IT" sz="2800" dirty="0"/>
          </a:p>
        </p:txBody>
      </p:sp>
      <p:sp>
        <p:nvSpPr>
          <p:cNvPr id="3" name="Segnaposto contenuto 2"/>
          <p:cNvSpPr>
            <a:spLocks noGrp="1"/>
          </p:cNvSpPr>
          <p:nvPr>
            <p:ph idx="4294967295"/>
          </p:nvPr>
        </p:nvSpPr>
        <p:spPr>
          <a:xfrm>
            <a:off x="107504" y="2924943"/>
            <a:ext cx="8208912" cy="3816425"/>
          </a:xfrm>
        </p:spPr>
        <p:txBody>
          <a:bodyPr>
            <a:normAutofit/>
          </a:bodyPr>
          <a:lstStyle/>
          <a:p>
            <a:pPr marL="114300" indent="0" algn="just">
              <a:lnSpc>
                <a:spcPct val="115000"/>
              </a:lnSpc>
              <a:spcAft>
                <a:spcPts val="1000"/>
              </a:spcAft>
              <a:buNone/>
            </a:pPr>
            <a:r>
              <a:rPr lang="it-IT" sz="2800" dirty="0" smtClean="0">
                <a:solidFill>
                  <a:schemeClr val="tx2"/>
                </a:solidFill>
                <a:latin typeface="Arial Black" panose="020B0A04020102020204" pitchFamily="34" charset="0"/>
                <a:ea typeface="Calibri"/>
                <a:cs typeface="Times New Roman"/>
              </a:rPr>
              <a:t>riconoscere anche in sede civile agli animali quella soggettività che viene </a:t>
            </a:r>
            <a:r>
              <a:rPr lang="it-IT" sz="2800" dirty="0">
                <a:solidFill>
                  <a:schemeClr val="tx2"/>
                </a:solidFill>
                <a:latin typeface="Arial Black" pitchFamily="34" charset="0"/>
                <a:ea typeface="Calibri"/>
                <a:cs typeface="Times New Roman"/>
              </a:rPr>
              <a:t>attribuita dalla </a:t>
            </a:r>
            <a:r>
              <a:rPr lang="it-IT" sz="2800" dirty="0" smtClean="0">
                <a:solidFill>
                  <a:schemeClr val="tx2"/>
                </a:solidFill>
                <a:latin typeface="Arial Black" pitchFamily="34" charset="0"/>
                <a:ea typeface="Calibri"/>
                <a:cs typeface="Times New Roman"/>
              </a:rPr>
              <a:t>legislazione e giurisprudenza penale, nonché </a:t>
            </a:r>
            <a:r>
              <a:rPr lang="it-IT" sz="2800" dirty="0">
                <a:solidFill>
                  <a:schemeClr val="tx2"/>
                </a:solidFill>
                <a:latin typeface="Arial Black" pitchFamily="34" charset="0"/>
                <a:ea typeface="Calibri"/>
                <a:cs typeface="Times New Roman"/>
              </a:rPr>
              <a:t>dal trattato di Lisbona. </a:t>
            </a:r>
          </a:p>
        </p:txBody>
      </p:sp>
      <p:sp>
        <p:nvSpPr>
          <p:cNvPr id="8" name="Gallone 7"/>
          <p:cNvSpPr/>
          <p:nvPr/>
        </p:nvSpPr>
        <p:spPr>
          <a:xfrm>
            <a:off x="329691" y="875240"/>
            <a:ext cx="360040" cy="36004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Gallone 8"/>
          <p:cNvSpPr/>
          <p:nvPr/>
        </p:nvSpPr>
        <p:spPr>
          <a:xfrm rot="5214850">
            <a:off x="3837936" y="2497734"/>
            <a:ext cx="388494" cy="358997"/>
          </a:xfrm>
          <a:prstGeom prst="chevron">
            <a:avLst>
              <a:gd name="adj" fmla="val 363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xmlns="" val="1287420740"/>
      </p:ext>
    </p:extLst>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316416" cy="6453336"/>
          </a:xfrm>
        </p:spPr>
        <p:txBody>
          <a:bodyPr>
            <a:normAutofit fontScale="90000"/>
          </a:bodyPr>
          <a:lstStyle/>
          <a:p>
            <a:pPr algn="just"/>
            <a:r>
              <a:rPr lang="it-IT" sz="4400" dirty="0" smtClean="0">
                <a:latin typeface="Arial Black" pitchFamily="34" charset="0"/>
              </a:rPr>
              <a:t>dal TG COM  dell’ 08.12.2012</a:t>
            </a:r>
            <a:br>
              <a:rPr lang="it-IT" sz="4400" dirty="0" smtClean="0">
                <a:latin typeface="Arial Black" pitchFamily="34" charset="0"/>
              </a:rPr>
            </a:br>
            <a:r>
              <a:rPr lang="it-IT" sz="4400" dirty="0" smtClean="0">
                <a:latin typeface="Arial Black" pitchFamily="34" charset="0"/>
              </a:rPr>
              <a:t/>
            </a:r>
            <a:br>
              <a:rPr lang="it-IT" sz="4400" dirty="0" smtClean="0">
                <a:latin typeface="Arial Black" pitchFamily="34" charset="0"/>
              </a:rPr>
            </a:br>
            <a:r>
              <a:rPr lang="it-IT" sz="3300" dirty="0" smtClean="0">
                <a:latin typeface="Arial Black" pitchFamily="34" charset="0"/>
              </a:rPr>
              <a:t>ROVOLON (PADOVA) : Una </a:t>
            </a:r>
            <a:r>
              <a:rPr lang="it-IT" sz="3300" dirty="0">
                <a:latin typeface="Arial Black" pitchFamily="34" charset="0"/>
              </a:rPr>
              <a:t>coppia </a:t>
            </a:r>
            <a:r>
              <a:rPr lang="it-IT" sz="3300" dirty="0" smtClean="0">
                <a:latin typeface="Arial Black" pitchFamily="34" charset="0"/>
              </a:rPr>
              <a:t>in fase di separazione </a:t>
            </a:r>
            <a:r>
              <a:rPr lang="it-IT" sz="3300" dirty="0">
                <a:latin typeface="Arial Black" pitchFamily="34" charset="0"/>
              </a:rPr>
              <a:t>sta conducendo una battaglia legale </a:t>
            </a:r>
            <a:r>
              <a:rPr lang="it-IT" sz="3300" dirty="0" smtClean="0">
                <a:latin typeface="Arial Black" pitchFamily="34" charset="0"/>
              </a:rPr>
              <a:t> </a:t>
            </a:r>
            <a:r>
              <a:rPr lang="it-IT" sz="3300" dirty="0">
                <a:latin typeface="Arial Black" pitchFamily="34" charset="0"/>
              </a:rPr>
              <a:t>per ottenere l'affido del cane. Lui, nel </a:t>
            </a:r>
            <a:r>
              <a:rPr lang="it-IT" sz="3300" dirty="0" smtClean="0">
                <a:latin typeface="Arial Black" pitchFamily="34" charset="0"/>
              </a:rPr>
              <a:t>2009, aveva regalato alla fidanzata Jack, un cucciolo di Labrador, che Valentina aveva sempre accudito nella casa di lei, dove lui era andato a vivere. Poi, lui lascia la fidanzata, ma pretende il cane che è intestato a lui. </a:t>
            </a:r>
            <a:r>
              <a:rPr lang="it-IT" sz="2400" dirty="0" smtClean="0">
                <a:latin typeface="Arial Black" pitchFamily="34" charset="0"/>
              </a:rPr>
              <a:t/>
            </a:r>
            <a:br>
              <a:rPr lang="it-IT" sz="2400" dirty="0" smtClean="0">
                <a:latin typeface="Arial Black" pitchFamily="34" charset="0"/>
              </a:rPr>
            </a:br>
            <a:endParaRPr lang="it-IT" sz="2400" dirty="0">
              <a:latin typeface="Arial Black" pitchFamily="34" charset="0"/>
            </a:endParaRPr>
          </a:p>
        </p:txBody>
      </p:sp>
      <p:sp>
        <p:nvSpPr>
          <p:cNvPr id="6" name="Segnaposto piè di pagina 3"/>
          <p:cNvSpPr>
            <a:spLocks noGrp="1"/>
          </p:cNvSpPr>
          <p:nvPr>
            <p:ph type="ftr" sz="quarter" idx="11"/>
          </p:nvPr>
        </p:nvSpPr>
        <p:spPr>
          <a:xfrm rot="16200000">
            <a:off x="6216511" y="2487790"/>
            <a:ext cx="5298650" cy="556331"/>
          </a:xfrm>
        </p:spPr>
        <p:txBody>
          <a:bodyPr>
            <a:normAutofit fontScale="77500" lnSpcReduction="20000"/>
          </a:bodyPr>
          <a:lstStyle/>
          <a:p>
            <a:pPr algn="l"/>
            <a:r>
              <a:rPr lang="it-IT" sz="1600" b="1" dirty="0" smtClean="0"/>
              <a:t>verso un affidamento condiviso degli animali d'affezione in caso di separazione? avv. Francesca Mandarini</a:t>
            </a:r>
            <a:endParaRPr lang="it-IT" sz="1600" b="1" dirty="0"/>
          </a:p>
        </p:txBody>
      </p:sp>
    </p:spTree>
    <p:extLst>
      <p:ext uri="{BB962C8B-B14F-4D97-AF65-F5344CB8AC3E}">
        <p14:creationId xmlns:p14="http://schemas.microsoft.com/office/powerpoint/2010/main" xmlns="" val="439669094"/>
      </p:ext>
    </p:extLst>
  </p:cSld>
  <p:clrMapOvr>
    <a:masterClrMapping/>
  </p:clrMapOvr>
  <p:transition spd="slow">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40" y="1484785"/>
            <a:ext cx="7620000" cy="5445224"/>
          </a:xfrm>
        </p:spPr>
        <p:txBody>
          <a:bodyPr>
            <a:noAutofit/>
          </a:bodyPr>
          <a:lstStyle/>
          <a:p>
            <a:pPr marL="114300" indent="0" algn="just">
              <a:lnSpc>
                <a:spcPct val="115000"/>
              </a:lnSpc>
              <a:spcAft>
                <a:spcPts val="1000"/>
              </a:spcAft>
              <a:buNone/>
            </a:pPr>
            <a:endParaRPr lang="it-IT" sz="2800" dirty="0" smtClean="0">
              <a:solidFill>
                <a:schemeClr val="tx2"/>
              </a:solidFill>
              <a:latin typeface="Arial Black" pitchFamily="34" charset="0"/>
              <a:ea typeface="Calibri"/>
              <a:cs typeface="Times New Roman"/>
            </a:endParaRPr>
          </a:p>
          <a:p>
            <a:pPr marL="114300" indent="0" algn="just">
              <a:lnSpc>
                <a:spcPct val="115000"/>
              </a:lnSpc>
              <a:spcAft>
                <a:spcPts val="1000"/>
              </a:spcAft>
              <a:buNone/>
            </a:pPr>
            <a:r>
              <a:rPr lang="it-IT" sz="2800" dirty="0" smtClean="0">
                <a:solidFill>
                  <a:schemeClr val="tx2"/>
                </a:solidFill>
                <a:latin typeface="Arial Black" pitchFamily="34" charset="0"/>
                <a:ea typeface="Calibri"/>
                <a:cs typeface="Times New Roman"/>
              </a:rPr>
              <a:t>in </a:t>
            </a:r>
            <a:r>
              <a:rPr lang="it-IT" sz="2800" dirty="0">
                <a:solidFill>
                  <a:schemeClr val="tx2"/>
                </a:solidFill>
                <a:latin typeface="Arial Black" pitchFamily="34" charset="0"/>
                <a:ea typeface="Calibri"/>
                <a:cs typeface="Times New Roman"/>
              </a:rPr>
              <a:t>un giudizio di bilanciamento di interessi contrapposti,  </a:t>
            </a:r>
            <a:r>
              <a:rPr lang="it-IT" sz="2800" dirty="0" smtClean="0">
                <a:solidFill>
                  <a:schemeClr val="tx2"/>
                </a:solidFill>
                <a:latin typeface="Arial Black" pitchFamily="34" charset="0"/>
                <a:ea typeface="Calibri"/>
                <a:cs typeface="Times New Roman"/>
              </a:rPr>
              <a:t>si dovrà ritenere PREVALENTE anche </a:t>
            </a:r>
            <a:r>
              <a:rPr lang="it-IT" sz="2800" dirty="0">
                <a:solidFill>
                  <a:schemeClr val="tx2"/>
                </a:solidFill>
                <a:latin typeface="Arial Black" pitchFamily="34" charset="0"/>
                <a:ea typeface="Calibri"/>
                <a:cs typeface="Times New Roman"/>
              </a:rPr>
              <a:t>sul diritto di </a:t>
            </a:r>
            <a:r>
              <a:rPr lang="it-IT" sz="2800" dirty="0" smtClean="0">
                <a:solidFill>
                  <a:schemeClr val="tx2"/>
                </a:solidFill>
                <a:latin typeface="Arial Black" pitchFamily="34" charset="0"/>
                <a:ea typeface="Calibri"/>
                <a:cs typeface="Times New Roman"/>
              </a:rPr>
              <a:t>proprietà </a:t>
            </a:r>
            <a:r>
              <a:rPr lang="it-IT" sz="2800" dirty="0">
                <a:solidFill>
                  <a:schemeClr val="tx2"/>
                </a:solidFill>
                <a:latin typeface="Arial Black" pitchFamily="34" charset="0"/>
                <a:ea typeface="Calibri"/>
                <a:cs typeface="Times New Roman"/>
              </a:rPr>
              <a:t>il benessere </a:t>
            </a:r>
            <a:r>
              <a:rPr lang="it-IT" sz="2800" dirty="0" smtClean="0">
                <a:solidFill>
                  <a:schemeClr val="tx2"/>
                </a:solidFill>
                <a:latin typeface="Arial Black" pitchFamily="34" charset="0"/>
                <a:ea typeface="Calibri"/>
                <a:cs typeface="Times New Roman"/>
              </a:rPr>
              <a:t>dell’animale e </a:t>
            </a:r>
            <a:r>
              <a:rPr lang="it-IT" sz="2800" dirty="0">
                <a:solidFill>
                  <a:schemeClr val="tx2"/>
                </a:solidFill>
                <a:latin typeface="Arial Black" pitchFamily="34" charset="0"/>
                <a:ea typeface="Calibri"/>
                <a:cs typeface="Times New Roman"/>
              </a:rPr>
              <a:t>il rapporto che si è creato fra animale umano e non </a:t>
            </a:r>
            <a:r>
              <a:rPr lang="it-IT" sz="2800" dirty="0" smtClean="0">
                <a:solidFill>
                  <a:schemeClr val="tx2"/>
                </a:solidFill>
                <a:latin typeface="Arial Black" pitchFamily="34" charset="0"/>
                <a:ea typeface="Calibri"/>
                <a:cs typeface="Times New Roman"/>
              </a:rPr>
              <a:t>umano </a:t>
            </a:r>
          </a:p>
          <a:p>
            <a:pPr marL="114300" indent="0" algn="just">
              <a:lnSpc>
                <a:spcPct val="115000"/>
              </a:lnSpc>
              <a:spcAft>
                <a:spcPts val="1000"/>
              </a:spcAft>
              <a:buNone/>
            </a:pPr>
            <a:r>
              <a:rPr lang="it-IT" sz="2800" dirty="0" smtClean="0">
                <a:solidFill>
                  <a:schemeClr val="tx2"/>
                </a:solidFill>
                <a:latin typeface="Arial Black" pitchFamily="34" charset="0"/>
                <a:ea typeface="Calibri"/>
                <a:cs typeface="Times New Roman"/>
              </a:rPr>
              <a:t>APPLICAZIONE ANALOGICA DELLE REGOLE SULL’AFFIDO CONDIVISO.</a:t>
            </a:r>
            <a:endParaRPr lang="it-IT" sz="2800" dirty="0">
              <a:solidFill>
                <a:schemeClr val="tx2"/>
              </a:solidFill>
              <a:effectLst/>
              <a:latin typeface="Arial Black" pitchFamily="34" charset="0"/>
              <a:ea typeface="Calibri"/>
              <a:cs typeface="Times New Roman"/>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6316" y="188640"/>
            <a:ext cx="4320480" cy="2088232"/>
          </a:xfrm>
          <a:prstGeom prst="rect">
            <a:avLst/>
          </a:prstGeom>
          <a:noFill/>
          <a:ln>
            <a:noFill/>
          </a:ln>
          <a:effectLst>
            <a:glow rad="228600">
              <a:schemeClr val="accent1">
                <a:satMod val="175000"/>
                <a:alpha val="40000"/>
              </a:schemeClr>
            </a:glow>
            <a:outerShdw dist="35921" dir="2700000" algn="ctr" rotWithShape="0">
              <a:schemeClr val="bg2"/>
            </a:outerShdw>
          </a:effectLst>
          <a:scene3d>
            <a:camera prst="perspectiveRelaxedModerately"/>
            <a:lightRig rig="threePt" dir="t"/>
          </a:scene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Freccia in giù 3"/>
          <p:cNvSpPr/>
          <p:nvPr/>
        </p:nvSpPr>
        <p:spPr>
          <a:xfrm>
            <a:off x="3919608" y="5445224"/>
            <a:ext cx="484632" cy="35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743326495"/>
      </p:ext>
    </p:extLst>
  </p:cSld>
  <p:clrMapOvr>
    <a:masterClrMapping/>
  </p:clrMapOvr>
  <p:transition spd="slow">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260648"/>
            <a:ext cx="8077200" cy="1143000"/>
          </a:xfrm>
        </p:spPr>
        <p:txBody>
          <a:bodyPr/>
          <a:lstStyle/>
          <a:p>
            <a:r>
              <a:rPr lang="it-IT" dirty="0" smtClean="0">
                <a:latin typeface="Arial Black" panose="020B0A04020102020204" pitchFamily="34" charset="0"/>
              </a:rPr>
              <a:t>TASSONOMIA DELLE PRONUNCE DI MERITO</a:t>
            </a:r>
            <a:endParaRPr lang="it-IT" dirty="0">
              <a:latin typeface="Arial Black" panose="020B0A04020102020204" pitchFamily="34" charset="0"/>
            </a:endParaRPr>
          </a:p>
        </p:txBody>
      </p:sp>
      <p:sp>
        <p:nvSpPr>
          <p:cNvPr id="3" name="Segnaposto contenuto 2"/>
          <p:cNvSpPr>
            <a:spLocks noGrp="1"/>
          </p:cNvSpPr>
          <p:nvPr>
            <p:ph idx="1"/>
          </p:nvPr>
        </p:nvSpPr>
        <p:spPr>
          <a:xfrm>
            <a:off x="107504" y="1600200"/>
            <a:ext cx="7969696" cy="4800600"/>
          </a:xfrm>
        </p:spPr>
        <p:txBody>
          <a:bodyPr>
            <a:normAutofit/>
          </a:bodyPr>
          <a:lstStyle/>
          <a:p>
            <a:endParaRPr lang="it-IT" dirty="0" smtClean="0"/>
          </a:p>
          <a:p>
            <a:pPr marL="114300" indent="0" algn="just">
              <a:buNone/>
            </a:pPr>
            <a:r>
              <a:rPr lang="it-IT" sz="2800" dirty="0" smtClean="0">
                <a:solidFill>
                  <a:schemeClr val="tx2"/>
                </a:solidFill>
                <a:latin typeface="Arial Black" panose="020B0A04020102020204" pitchFamily="34" charset="0"/>
              </a:rPr>
              <a:t> </a:t>
            </a:r>
          </a:p>
          <a:p>
            <a:pPr marL="114300" indent="0" algn="just">
              <a:buNone/>
            </a:pPr>
            <a:r>
              <a:rPr lang="it-IT" sz="2800" dirty="0" smtClean="0">
                <a:solidFill>
                  <a:schemeClr val="tx2"/>
                </a:solidFill>
                <a:latin typeface="Arial Black" panose="020B0A04020102020204" pitchFamily="34" charset="0"/>
              </a:rPr>
              <a:t>ESPRESSIONE DI DIVERSI APPROCCI AL DIRITTO POSITIVO E ALLE ESIGENZE DI GIUSTIZIA SOLLECITATE DALLA SOCIETÀ.</a:t>
            </a:r>
          </a:p>
          <a:p>
            <a:pPr marL="114300" indent="0" algn="just">
              <a:buNone/>
            </a:pPr>
            <a:endParaRPr lang="it-IT" sz="2800" dirty="0">
              <a:solidFill>
                <a:schemeClr val="tx2"/>
              </a:solidFill>
              <a:latin typeface="Arial Black" panose="020B0A04020102020204" pitchFamily="34" charset="0"/>
            </a:endParaRPr>
          </a:p>
        </p:txBody>
      </p:sp>
    </p:spTree>
    <p:extLst>
      <p:ext uri="{BB962C8B-B14F-4D97-AF65-F5344CB8AC3E}">
        <p14:creationId xmlns:p14="http://schemas.microsoft.com/office/powerpoint/2010/main" xmlns="" val="4207688538"/>
      </p:ext>
    </p:extLst>
  </p:cSld>
  <p:clrMapOvr>
    <a:masterClrMapping/>
  </p:clrMapOvr>
  <p:transition spd="slow">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0"/>
            <a:ext cx="7920880" cy="1556792"/>
          </a:xfrm>
        </p:spPr>
        <p:txBody>
          <a:bodyPr>
            <a:normAutofit fontScale="90000"/>
          </a:bodyPr>
          <a:lstStyle/>
          <a:p>
            <a:pPr lvl="0" algn="ctr"/>
            <a:r>
              <a:rPr lang="it-IT" sz="2800" dirty="0" smtClean="0">
                <a:latin typeface="Arial Black" pitchFamily="34" charset="0"/>
              </a:rPr>
              <a:t/>
            </a:r>
            <a:br>
              <a:rPr lang="it-IT" sz="2800" dirty="0" smtClean="0">
                <a:latin typeface="Arial Black" pitchFamily="34" charset="0"/>
              </a:rPr>
            </a:br>
            <a:r>
              <a:rPr lang="it-IT" sz="2800" dirty="0" smtClean="0">
                <a:latin typeface="Arial Black" pitchFamily="34" charset="0"/>
              </a:rPr>
              <a:t/>
            </a:r>
            <a:br>
              <a:rPr lang="it-IT" sz="2800" dirty="0" smtClean="0">
                <a:latin typeface="Arial Black" pitchFamily="34" charset="0"/>
              </a:rPr>
            </a:br>
            <a:r>
              <a:rPr lang="it-IT" sz="3100" dirty="0" smtClean="0">
                <a:latin typeface="Arial Black" pitchFamily="34" charset="0"/>
              </a:rPr>
              <a:t>TRIBUNALE DI F </a:t>
            </a:r>
            <a:r>
              <a:rPr lang="it-IT" sz="3100" dirty="0">
                <a:latin typeface="Arial Black" pitchFamily="34" charset="0"/>
              </a:rPr>
              <a:t>O G </a:t>
            </a:r>
            <a:r>
              <a:rPr lang="it-IT" sz="3100" dirty="0" err="1">
                <a:latin typeface="Arial Black" pitchFamily="34" charset="0"/>
              </a:rPr>
              <a:t>G</a:t>
            </a:r>
            <a:r>
              <a:rPr lang="it-IT" sz="3100" dirty="0">
                <a:latin typeface="Arial Black" pitchFamily="34" charset="0"/>
              </a:rPr>
              <a:t> I </a:t>
            </a:r>
            <a:r>
              <a:rPr lang="it-IT" sz="3100" dirty="0" smtClean="0">
                <a:latin typeface="Arial Black" pitchFamily="34" charset="0"/>
              </a:rPr>
              <a:t>A: </a:t>
            </a:r>
            <a:br>
              <a:rPr lang="it-IT" sz="3100" dirty="0" smtClean="0">
                <a:latin typeface="Arial Black" pitchFamily="34" charset="0"/>
              </a:rPr>
            </a:br>
            <a:r>
              <a:rPr lang="it-IT" sz="3100" dirty="0" smtClean="0">
                <a:latin typeface="Arial Black" pitchFamily="34" charset="0"/>
              </a:rPr>
              <a:t>VALORIZZARE </a:t>
            </a:r>
            <a:r>
              <a:rPr lang="it-IT" sz="3100" dirty="0">
                <a:latin typeface="Arial Black" pitchFamily="34" charset="0"/>
              </a:rPr>
              <a:t>LA </a:t>
            </a:r>
            <a:r>
              <a:rPr lang="it-IT" sz="3100" dirty="0" smtClean="0">
                <a:latin typeface="Arial Black" pitchFamily="34" charset="0"/>
              </a:rPr>
              <a:t>DIMENSIONE SENZIENTE </a:t>
            </a:r>
            <a:r>
              <a:rPr lang="it-IT" sz="3100" dirty="0">
                <a:latin typeface="Arial Black" pitchFamily="34" charset="0"/>
              </a:rPr>
              <a:t/>
            </a:r>
            <a:br>
              <a:rPr lang="it-IT" sz="3100" dirty="0">
                <a:latin typeface="Arial Black" pitchFamily="34" charset="0"/>
              </a:rPr>
            </a:br>
            <a:endParaRPr lang="it-IT" sz="3100" dirty="0"/>
          </a:p>
        </p:txBody>
      </p:sp>
      <p:sp>
        <p:nvSpPr>
          <p:cNvPr id="3" name="Segnaposto contenuto 2"/>
          <p:cNvSpPr>
            <a:spLocks noGrp="1"/>
          </p:cNvSpPr>
          <p:nvPr>
            <p:ph idx="1"/>
          </p:nvPr>
        </p:nvSpPr>
        <p:spPr>
          <a:xfrm>
            <a:off x="179512" y="1600200"/>
            <a:ext cx="7897688" cy="5141168"/>
          </a:xfrm>
        </p:spPr>
        <p:txBody>
          <a:bodyPr>
            <a:noAutofit/>
          </a:bodyPr>
          <a:lstStyle/>
          <a:p>
            <a:pPr marL="114300" lvl="0" indent="0" algn="just">
              <a:buClr>
                <a:srgbClr val="B83D68"/>
              </a:buClr>
              <a:buNone/>
            </a:pPr>
            <a:r>
              <a:rPr lang="it-IT" dirty="0" smtClean="0">
                <a:solidFill>
                  <a:schemeClr val="tx2"/>
                </a:solidFill>
                <a:latin typeface="Arial Black" pitchFamily="34" charset="0"/>
              </a:rPr>
              <a:t>Il </a:t>
            </a:r>
            <a:r>
              <a:rPr lang="it-IT" dirty="0">
                <a:solidFill>
                  <a:schemeClr val="tx2"/>
                </a:solidFill>
                <a:latin typeface="Arial Black" pitchFamily="34" charset="0"/>
              </a:rPr>
              <a:t>Presidente del Tribunale di </a:t>
            </a:r>
            <a:r>
              <a:rPr lang="it-IT" dirty="0" smtClean="0">
                <a:solidFill>
                  <a:schemeClr val="tx2"/>
                </a:solidFill>
                <a:latin typeface="Arial Black" pitchFamily="34" charset="0"/>
              </a:rPr>
              <a:t>Foggia nel 2008, </a:t>
            </a:r>
            <a:r>
              <a:rPr lang="it-IT" dirty="0">
                <a:solidFill>
                  <a:schemeClr val="tx2"/>
                </a:solidFill>
                <a:latin typeface="Arial Black" pitchFamily="34" charset="0"/>
              </a:rPr>
              <a:t>in sede di provvedimenti </a:t>
            </a:r>
            <a:r>
              <a:rPr lang="it-IT" dirty="0" smtClean="0">
                <a:solidFill>
                  <a:schemeClr val="tx2"/>
                </a:solidFill>
                <a:latin typeface="Arial Black" pitchFamily="34" charset="0"/>
              </a:rPr>
              <a:t>temporanei ha affidato </a:t>
            </a:r>
            <a:r>
              <a:rPr lang="it-IT" dirty="0">
                <a:solidFill>
                  <a:schemeClr val="tx2"/>
                </a:solidFill>
                <a:latin typeface="Arial Black" pitchFamily="34" charset="0"/>
              </a:rPr>
              <a:t>il cane al marito indipendentemente dall'intestazione formale del cane alla </a:t>
            </a:r>
            <a:r>
              <a:rPr lang="it-IT" dirty="0" smtClean="0">
                <a:solidFill>
                  <a:schemeClr val="tx2"/>
                </a:solidFill>
                <a:latin typeface="Arial Black" pitchFamily="34" charset="0"/>
              </a:rPr>
              <a:t>moglie che avrebbe </a:t>
            </a:r>
            <a:r>
              <a:rPr lang="it-IT" dirty="0">
                <a:solidFill>
                  <a:schemeClr val="tx2"/>
                </a:solidFill>
                <a:latin typeface="Arial Black" pitchFamily="34" charset="0"/>
              </a:rPr>
              <a:t>dunque un mero valore presuntivo relativo, vincibile da prova </a:t>
            </a:r>
            <a:r>
              <a:rPr lang="it-IT" dirty="0" smtClean="0">
                <a:solidFill>
                  <a:schemeClr val="tx2"/>
                </a:solidFill>
                <a:latin typeface="Arial Black" pitchFamily="34" charset="0"/>
              </a:rPr>
              <a:t>contraria.</a:t>
            </a:r>
          </a:p>
          <a:p>
            <a:pPr marL="114300" lvl="0" indent="0" algn="just">
              <a:buClr>
                <a:srgbClr val="B83D68"/>
              </a:buClr>
              <a:buNone/>
            </a:pPr>
            <a:endParaRPr lang="it-IT" dirty="0" smtClean="0">
              <a:solidFill>
                <a:schemeClr val="tx2"/>
              </a:solidFill>
              <a:latin typeface="Arial Black" pitchFamily="34" charset="0"/>
            </a:endParaRPr>
          </a:p>
          <a:p>
            <a:pPr marL="114300" lvl="0" indent="0" algn="just">
              <a:buClr>
                <a:srgbClr val="B83D68"/>
              </a:buClr>
              <a:buNone/>
            </a:pPr>
            <a:r>
              <a:rPr lang="it-IT" dirty="0" smtClean="0">
                <a:solidFill>
                  <a:schemeClr val="tx2"/>
                </a:solidFill>
                <a:latin typeface="Arial Black" pitchFamily="34" charset="0"/>
              </a:rPr>
              <a:t>Nell'ordinanza </a:t>
            </a:r>
            <a:r>
              <a:rPr lang="it-IT" dirty="0">
                <a:solidFill>
                  <a:schemeClr val="tx2"/>
                </a:solidFill>
                <a:latin typeface="Arial Black" pitchFamily="34" charset="0"/>
              </a:rPr>
              <a:t>il Presidente ha affermato che "il giudice della separazione ben può disporre, in sede di provvedimenti interinali, che l'animale d'affezione, già convivente con la coppia, sia affidato ad uno dei coniugi con l'obbligo di averne cura, e statuire a favore dell'altro coniuge il diritto di prenderlo e tenerlo con sé per alcune ore nel corso di ogni giorno").</a:t>
            </a:r>
          </a:p>
          <a:p>
            <a:endParaRPr lang="it-IT" sz="2000" dirty="0">
              <a:solidFill>
                <a:schemeClr val="tx2"/>
              </a:solidFill>
              <a:latin typeface="Arial Black" pitchFamily="34" charset="0"/>
            </a:endParaRPr>
          </a:p>
        </p:txBody>
      </p:sp>
    </p:spTree>
    <p:extLst>
      <p:ext uri="{BB962C8B-B14F-4D97-AF65-F5344CB8AC3E}">
        <p14:creationId xmlns:p14="http://schemas.microsoft.com/office/powerpoint/2010/main" xmlns="" val="708431094"/>
      </p:ext>
    </p:extLst>
  </p:cSld>
  <p:clrMapOvr>
    <a:masterClrMapping/>
  </p:clrMapOvr>
  <p:transition spd="slow">
    <p:diamon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692696"/>
            <a:ext cx="8388424" cy="6165304"/>
          </a:xfrm>
        </p:spPr>
        <p:txBody>
          <a:bodyPr>
            <a:normAutofit lnSpcReduction="10000"/>
          </a:bodyPr>
          <a:lstStyle/>
          <a:p>
            <a:pPr marL="114300" indent="0" algn="ctr">
              <a:buNone/>
            </a:pPr>
            <a:r>
              <a:rPr lang="it-IT" sz="2800" dirty="0" smtClean="0">
                <a:solidFill>
                  <a:schemeClr val="tx2"/>
                </a:solidFill>
                <a:latin typeface="Arial Black" panose="020B0A04020102020204" pitchFamily="34" charset="0"/>
              </a:rPr>
              <a:t>TRIBUNALE DI PESCARA:</a:t>
            </a:r>
          </a:p>
          <a:p>
            <a:pPr marL="114300" indent="0" algn="ctr">
              <a:buNone/>
            </a:pPr>
            <a:r>
              <a:rPr lang="it-IT" sz="2800" dirty="0" smtClean="0">
                <a:solidFill>
                  <a:schemeClr val="tx2"/>
                </a:solidFill>
                <a:latin typeface="Arial Black" panose="020B0A04020102020204" pitchFamily="34" charset="0"/>
              </a:rPr>
              <a:t>LA PROPRIETA’ FORMALE HA SOLO VALORE PRESUNTIVO, APPLICAZIONE ANALOGICA REGOLE AFFIDAMENTO CONDIVISO</a:t>
            </a:r>
          </a:p>
          <a:p>
            <a:endParaRPr lang="it-IT" sz="2800" dirty="0">
              <a:solidFill>
                <a:schemeClr val="tx2"/>
              </a:solidFill>
              <a:latin typeface="Arial Black" panose="020B0A04020102020204" pitchFamily="34" charset="0"/>
            </a:endParaRPr>
          </a:p>
          <a:p>
            <a:pPr marL="114300" indent="0" algn="just">
              <a:buNone/>
            </a:pPr>
            <a:r>
              <a:rPr lang="it-IT" dirty="0" smtClean="0">
                <a:solidFill>
                  <a:schemeClr val="tx2"/>
                </a:solidFill>
                <a:latin typeface="Arial Black" panose="020B0A04020102020204" pitchFamily="34" charset="0"/>
              </a:rPr>
              <a:t>Il Giudice in data 9.5.2002 in sede di separazione consensuale riconosce:</a:t>
            </a:r>
          </a:p>
          <a:p>
            <a:pPr marL="114300" indent="0" algn="just">
              <a:buNone/>
            </a:pPr>
            <a:r>
              <a:rPr lang="it-IT" dirty="0" smtClean="0">
                <a:solidFill>
                  <a:schemeClr val="tx2"/>
                </a:solidFill>
                <a:latin typeface="Arial Black" panose="020B0A04020102020204" pitchFamily="34" charset="0"/>
              </a:rPr>
              <a:t> </a:t>
            </a:r>
          </a:p>
          <a:p>
            <a:pPr marL="114300" indent="0" algn="just">
              <a:buNone/>
            </a:pPr>
            <a:r>
              <a:rPr lang="it-IT" dirty="0" smtClean="0">
                <a:solidFill>
                  <a:schemeClr val="tx2"/>
                </a:solidFill>
                <a:latin typeface="Arial Black" panose="020B0A04020102020204" pitchFamily="34" charset="0"/>
              </a:rPr>
              <a:t>1. </a:t>
            </a:r>
            <a:r>
              <a:rPr lang="it-IT" dirty="0">
                <a:solidFill>
                  <a:schemeClr val="tx2"/>
                </a:solidFill>
                <a:latin typeface="Arial Black" panose="020B0A04020102020204" pitchFamily="34" charset="0"/>
              </a:rPr>
              <a:t>c</a:t>
            </a:r>
            <a:r>
              <a:rPr lang="it-IT" dirty="0" smtClean="0">
                <a:solidFill>
                  <a:schemeClr val="tx2"/>
                </a:solidFill>
                <a:latin typeface="Arial Black" panose="020B0A04020102020204" pitchFamily="34" charset="0"/>
              </a:rPr>
              <a:t>he proprietà formale ha un valore solo presuntivo.</a:t>
            </a:r>
          </a:p>
          <a:p>
            <a:pPr algn="just"/>
            <a:endParaRPr lang="it-IT" dirty="0">
              <a:solidFill>
                <a:schemeClr val="tx2"/>
              </a:solidFill>
              <a:latin typeface="Arial Black" panose="020B0A04020102020204" pitchFamily="34" charset="0"/>
            </a:endParaRPr>
          </a:p>
          <a:p>
            <a:pPr marL="114300" indent="0" algn="just">
              <a:buNone/>
            </a:pPr>
            <a:r>
              <a:rPr lang="it-IT" dirty="0" smtClean="0">
                <a:solidFill>
                  <a:schemeClr val="tx2"/>
                </a:solidFill>
                <a:latin typeface="Arial Black" panose="020B0A04020102020204" pitchFamily="34" charset="0"/>
              </a:rPr>
              <a:t>2. </a:t>
            </a:r>
            <a:r>
              <a:rPr lang="it-IT" dirty="0">
                <a:solidFill>
                  <a:schemeClr val="tx2"/>
                </a:solidFill>
                <a:latin typeface="Arial Black" panose="020B0A04020102020204" pitchFamily="34" charset="0"/>
              </a:rPr>
              <a:t>c</a:t>
            </a:r>
            <a:r>
              <a:rPr lang="it-IT" dirty="0" smtClean="0">
                <a:solidFill>
                  <a:schemeClr val="tx2"/>
                </a:solidFill>
                <a:latin typeface="Arial Black" panose="020B0A04020102020204" pitchFamily="34" charset="0"/>
              </a:rPr>
              <a:t>he a favore del coniuge non affidatario possono essere stabiliti diritti analoghi a quello del non affidatario della prole. </a:t>
            </a:r>
            <a:endParaRPr lang="it-IT" dirty="0">
              <a:solidFill>
                <a:schemeClr val="tx2"/>
              </a:solidFill>
              <a:latin typeface="Arial Black" panose="020B0A04020102020204" pitchFamily="34" charset="0"/>
            </a:endParaRPr>
          </a:p>
        </p:txBody>
      </p:sp>
    </p:spTree>
    <p:extLst>
      <p:ext uri="{BB962C8B-B14F-4D97-AF65-F5344CB8AC3E}">
        <p14:creationId xmlns:p14="http://schemas.microsoft.com/office/powerpoint/2010/main" xmlns="" val="2334208680"/>
      </p:ext>
    </p:extLst>
  </p:cSld>
  <p:clrMapOvr>
    <a:masterClrMapping/>
  </p:clrMapOvr>
  <p:transition spd="slow">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000" dirty="0" smtClean="0">
                <a:latin typeface="Arial Black" pitchFamily="34" charset="0"/>
              </a:rPr>
              <a:t/>
            </a:r>
            <a:br>
              <a:rPr lang="it-IT" sz="3000" dirty="0" smtClean="0">
                <a:latin typeface="Arial Black" pitchFamily="34" charset="0"/>
              </a:rPr>
            </a:br>
            <a:r>
              <a:rPr lang="it-IT" sz="2800" dirty="0" smtClean="0">
                <a:latin typeface="Arial Black" pitchFamily="34" charset="0"/>
              </a:rPr>
              <a:t>TRIBUNALE DI CREMONA: APPLICAZIONE DELLE REGOLE SULL’AFFIDO CONDIVISO</a:t>
            </a:r>
            <a:endParaRPr lang="it-IT" sz="2800" dirty="0">
              <a:latin typeface="Arial Black" pitchFamily="34" charset="0"/>
            </a:endParaRPr>
          </a:p>
        </p:txBody>
      </p:sp>
      <p:sp>
        <p:nvSpPr>
          <p:cNvPr id="3" name="Segnaposto contenuto 2"/>
          <p:cNvSpPr>
            <a:spLocks noGrp="1"/>
          </p:cNvSpPr>
          <p:nvPr>
            <p:ph idx="1"/>
          </p:nvPr>
        </p:nvSpPr>
        <p:spPr>
          <a:xfrm>
            <a:off x="179512" y="1600200"/>
            <a:ext cx="7897688" cy="4800600"/>
          </a:xfrm>
        </p:spPr>
        <p:txBody>
          <a:bodyPr>
            <a:normAutofit fontScale="85000" lnSpcReduction="20000"/>
          </a:bodyPr>
          <a:lstStyle/>
          <a:p>
            <a:pPr marL="114300" lvl="0" indent="0" algn="just">
              <a:buClr>
                <a:srgbClr val="B83D68"/>
              </a:buClr>
              <a:buNone/>
            </a:pPr>
            <a:endParaRPr lang="it-IT" sz="3000" dirty="0" smtClean="0">
              <a:solidFill>
                <a:schemeClr val="tx2"/>
              </a:solidFill>
              <a:latin typeface="Arial Black" pitchFamily="34" charset="0"/>
            </a:endParaRPr>
          </a:p>
          <a:p>
            <a:pPr marL="114300" lvl="0" indent="0" algn="just">
              <a:buClr>
                <a:srgbClr val="B83D68"/>
              </a:buClr>
              <a:buNone/>
            </a:pPr>
            <a:r>
              <a:rPr lang="it-IT" sz="3000" dirty="0" smtClean="0">
                <a:solidFill>
                  <a:schemeClr val="tx2"/>
                </a:solidFill>
                <a:latin typeface="Arial Black" pitchFamily="34" charset="0"/>
              </a:rPr>
              <a:t>Il </a:t>
            </a:r>
            <a:r>
              <a:rPr lang="it-IT" sz="3000" dirty="0">
                <a:solidFill>
                  <a:schemeClr val="tx2"/>
                </a:solidFill>
                <a:latin typeface="Arial Black" pitchFamily="34" charset="0"/>
              </a:rPr>
              <a:t>Tribunale di Cremona (11.06.2008</a:t>
            </a:r>
            <a:r>
              <a:rPr lang="it-IT" sz="3000" dirty="0" smtClean="0">
                <a:solidFill>
                  <a:schemeClr val="tx2"/>
                </a:solidFill>
                <a:latin typeface="Arial Black" pitchFamily="34" charset="0"/>
              </a:rPr>
              <a:t>) </a:t>
            </a:r>
            <a:r>
              <a:rPr lang="it-IT" sz="3000" dirty="0">
                <a:solidFill>
                  <a:schemeClr val="tx2"/>
                </a:solidFill>
                <a:latin typeface="Arial Black" pitchFamily="34" charset="0"/>
              </a:rPr>
              <a:t>ha convinto i ricorrenti di separazione giudiziale a trovare un accordo – che ha omologato – con cui i coniugi si accordavano nel potersi prendere cura congiuntamente dei loro cani, a cui nessuno dei due voleva rinunciare, dividendo le spese di mantenimento. Non solo. Ha specificato </a:t>
            </a:r>
            <a:r>
              <a:rPr lang="it-IT" sz="3000" dirty="0" err="1">
                <a:solidFill>
                  <a:schemeClr val="tx2"/>
                </a:solidFill>
                <a:latin typeface="Arial Black" pitchFamily="34" charset="0"/>
              </a:rPr>
              <a:t>expressis</a:t>
            </a:r>
            <a:r>
              <a:rPr lang="it-IT" sz="3000" dirty="0">
                <a:solidFill>
                  <a:schemeClr val="tx2"/>
                </a:solidFill>
                <a:latin typeface="Arial Black" pitchFamily="34" charset="0"/>
              </a:rPr>
              <a:t> </a:t>
            </a:r>
            <a:r>
              <a:rPr lang="it-IT" sz="3000" dirty="0" err="1">
                <a:solidFill>
                  <a:schemeClr val="tx2"/>
                </a:solidFill>
                <a:latin typeface="Arial Black" pitchFamily="34" charset="0"/>
              </a:rPr>
              <a:t>verbis</a:t>
            </a:r>
            <a:r>
              <a:rPr lang="it-IT" sz="3000" dirty="0">
                <a:solidFill>
                  <a:schemeClr val="tx2"/>
                </a:solidFill>
                <a:latin typeface="Arial Black" pitchFamily="34" charset="0"/>
              </a:rPr>
              <a:t> che "tutte le garanzie che sono previste per l'affido condiviso dei figli minori siano specularmente applicate per i cani".</a:t>
            </a:r>
          </a:p>
          <a:p>
            <a:pPr marL="114300" lvl="0" indent="0" algn="just">
              <a:buClr>
                <a:srgbClr val="B83D68"/>
              </a:buClr>
              <a:buNone/>
            </a:pPr>
            <a:endParaRPr lang="it-IT" sz="3000" dirty="0">
              <a:solidFill>
                <a:schemeClr val="tx2"/>
              </a:solidFill>
              <a:latin typeface="Arial Black" pitchFamily="34" charset="0"/>
            </a:endParaRPr>
          </a:p>
          <a:p>
            <a:endParaRPr lang="it-IT" dirty="0"/>
          </a:p>
        </p:txBody>
      </p:sp>
    </p:spTree>
    <p:extLst>
      <p:ext uri="{BB962C8B-B14F-4D97-AF65-F5344CB8AC3E}">
        <p14:creationId xmlns:p14="http://schemas.microsoft.com/office/powerpoint/2010/main" xmlns="" val="237304529"/>
      </p:ext>
    </p:extLst>
  </p:cSld>
  <p:clrMapOvr>
    <a:masterClrMapping/>
  </p:clrMapOvr>
  <p:transition spd="slow">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274638"/>
            <a:ext cx="8172400" cy="1570186"/>
          </a:xfrm>
        </p:spPr>
        <p:txBody>
          <a:bodyPr>
            <a:normAutofit fontScale="90000"/>
          </a:bodyPr>
          <a:lstStyle/>
          <a:p>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a:latin typeface="Arial Black" pitchFamily="34" charset="0"/>
              </a:rPr>
              <a:t/>
            </a:r>
            <a:br>
              <a:rPr lang="it-IT" sz="2000" dirty="0">
                <a:latin typeface="Arial Black" pitchFamily="34" charset="0"/>
              </a:rPr>
            </a:br>
            <a:r>
              <a:rPr lang="it-IT" sz="2000" dirty="0" smtClean="0">
                <a:latin typeface="Arial Black" pitchFamily="34" charset="0"/>
              </a:rPr>
              <a:t/>
            </a:r>
            <a:br>
              <a:rPr lang="it-IT" sz="2000" dirty="0" smtClean="0">
                <a:latin typeface="Arial Black" pitchFamily="34" charset="0"/>
              </a:rPr>
            </a:br>
            <a:r>
              <a:rPr lang="it-IT" sz="2000" dirty="0" smtClean="0">
                <a:latin typeface="Arial Black" pitchFamily="34" charset="0"/>
              </a:rPr>
              <a:t>                         </a:t>
            </a:r>
            <a:r>
              <a:rPr lang="it-IT" sz="3100" dirty="0" smtClean="0">
                <a:latin typeface="Arial Black" pitchFamily="34" charset="0"/>
              </a:rPr>
              <a:t>TRIBUNALE DI MILANO: </a:t>
            </a:r>
            <a:br>
              <a:rPr lang="it-IT" sz="3100" dirty="0" smtClean="0">
                <a:latin typeface="Arial Black" pitchFamily="34" charset="0"/>
              </a:rPr>
            </a:br>
            <a:r>
              <a:rPr lang="it-IT" sz="3100" dirty="0" smtClean="0">
                <a:latin typeface="Arial Black" pitchFamily="34" charset="0"/>
              </a:rPr>
              <a:t>              RICHIESTE INAMMISSIBILI</a:t>
            </a:r>
            <a:br>
              <a:rPr lang="it-IT" sz="3100" dirty="0" smtClean="0">
                <a:latin typeface="Arial Black" pitchFamily="34" charset="0"/>
              </a:rPr>
            </a:br>
            <a:r>
              <a:rPr lang="it-IT" sz="3100" dirty="0" smtClean="0">
                <a:latin typeface="Arial Black" pitchFamily="34" charset="0"/>
              </a:rPr>
              <a:t>           </a:t>
            </a:r>
            <a:r>
              <a:rPr lang="it-IT" sz="3100" dirty="0" err="1" smtClean="0">
                <a:latin typeface="Arial Black" pitchFamily="34" charset="0"/>
              </a:rPr>
              <a:t>ubi</a:t>
            </a:r>
            <a:r>
              <a:rPr lang="it-IT" sz="3100" dirty="0" smtClean="0">
                <a:latin typeface="Arial Black" pitchFamily="34" charset="0"/>
              </a:rPr>
              <a:t> </a:t>
            </a:r>
            <a:r>
              <a:rPr lang="it-IT" sz="3100" dirty="0" err="1" smtClean="0">
                <a:latin typeface="Arial Black" pitchFamily="34" charset="0"/>
              </a:rPr>
              <a:t>lex</a:t>
            </a:r>
            <a:r>
              <a:rPr lang="it-IT" sz="3100" dirty="0" smtClean="0">
                <a:latin typeface="Arial Black" pitchFamily="34" charset="0"/>
              </a:rPr>
              <a:t> </a:t>
            </a:r>
            <a:r>
              <a:rPr lang="it-IT" sz="3100" dirty="0" err="1" smtClean="0">
                <a:latin typeface="Arial Black" pitchFamily="34" charset="0"/>
              </a:rPr>
              <a:t>voluit</a:t>
            </a:r>
            <a:r>
              <a:rPr lang="it-IT" sz="3100" dirty="0" smtClean="0">
                <a:latin typeface="Arial Black" pitchFamily="34" charset="0"/>
              </a:rPr>
              <a:t> dixit </a:t>
            </a:r>
            <a:r>
              <a:rPr lang="it-IT" sz="3100" dirty="0" err="1" smtClean="0">
                <a:latin typeface="Arial Black" pitchFamily="34" charset="0"/>
              </a:rPr>
              <a:t>ubi</a:t>
            </a:r>
            <a:r>
              <a:rPr lang="it-IT" sz="3100" dirty="0" smtClean="0">
                <a:latin typeface="Arial Black" pitchFamily="34" charset="0"/>
              </a:rPr>
              <a:t> </a:t>
            </a:r>
            <a:r>
              <a:rPr lang="it-IT" sz="3100" dirty="0" err="1" smtClean="0">
                <a:latin typeface="Arial Black" pitchFamily="34" charset="0"/>
              </a:rPr>
              <a:t>noluit</a:t>
            </a:r>
            <a:r>
              <a:rPr lang="it-IT" sz="3100" dirty="0" smtClean="0">
                <a:latin typeface="Arial Black" pitchFamily="34" charset="0"/>
              </a:rPr>
              <a:t> </a:t>
            </a:r>
            <a:r>
              <a:rPr lang="it-IT" sz="3100" dirty="0" err="1" smtClean="0">
                <a:latin typeface="Arial Black" pitchFamily="34" charset="0"/>
              </a:rPr>
              <a:t>tacuit</a:t>
            </a:r>
            <a:r>
              <a:rPr lang="it-IT" sz="3100" dirty="0" smtClean="0">
                <a:latin typeface="Arial Black" pitchFamily="34" charset="0"/>
              </a:rPr>
              <a:t/>
            </a:r>
            <a:br>
              <a:rPr lang="it-IT" sz="3100" dirty="0" smtClean="0">
                <a:latin typeface="Arial Black" pitchFamily="34" charset="0"/>
              </a:rPr>
            </a:br>
            <a:r>
              <a:rPr lang="it-IT" sz="3100" dirty="0" smtClean="0">
                <a:latin typeface="Arial Black" pitchFamily="34" charset="0"/>
              </a:rPr>
              <a:t/>
            </a:r>
            <a:br>
              <a:rPr lang="it-IT" sz="3100" dirty="0" smtClean="0">
                <a:latin typeface="Arial Black" pitchFamily="34" charset="0"/>
              </a:rPr>
            </a:br>
            <a:r>
              <a:rPr lang="it-IT" sz="2800" dirty="0">
                <a:latin typeface="Arial Black" pitchFamily="34" charset="0"/>
              </a:rPr>
              <a:t/>
            </a:r>
            <a:br>
              <a:rPr lang="it-IT" sz="2800" dirty="0">
                <a:latin typeface="Arial Black" pitchFamily="34" charset="0"/>
              </a:rPr>
            </a:br>
            <a:r>
              <a:rPr lang="it-IT" sz="2800" dirty="0" smtClean="0">
                <a:latin typeface="Arial Black" pitchFamily="34" charset="0"/>
              </a:rPr>
              <a:t> La IX </a:t>
            </a:r>
            <a:r>
              <a:rPr lang="it-IT" sz="2800" dirty="0">
                <a:latin typeface="Arial Black" pitchFamily="34" charset="0"/>
              </a:rPr>
              <a:t>sezione civile, con provvedimento del 02.03.2011, ha tacciato di inammissibilità la domanda di assegnazione alla moglie e ai figli del gatto e del cane, in quanto l'ordinamento non prevede attualmente l'affidamento o l'assegnazione degli animali domestici, "né essendo compito del giudice della separazione quello di regolare i diritti delle parti sugli animali di casa</a:t>
            </a:r>
          </a:p>
        </p:txBody>
      </p:sp>
    </p:spTree>
    <p:extLst>
      <p:ext uri="{BB962C8B-B14F-4D97-AF65-F5344CB8AC3E}">
        <p14:creationId xmlns:p14="http://schemas.microsoft.com/office/powerpoint/2010/main" xmlns="" val="3233031619"/>
      </p:ext>
    </p:extLst>
  </p:cSld>
  <p:clrMapOvr>
    <a:masterClrMapping/>
  </p:clrMapOvr>
  <p:transition spd="slow">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88640"/>
            <a:ext cx="8077200" cy="6480720"/>
          </a:xfrm>
        </p:spPr>
        <p:txBody>
          <a:bodyPr>
            <a:normAutofit lnSpcReduction="10000"/>
          </a:bodyPr>
          <a:lstStyle/>
          <a:p>
            <a:pPr marL="114300" indent="0" algn="ctr">
              <a:buNone/>
            </a:pPr>
            <a:r>
              <a:rPr lang="it-IT" sz="2800" dirty="0" smtClean="0">
                <a:solidFill>
                  <a:schemeClr val="tx2"/>
                </a:solidFill>
                <a:latin typeface="Arial Black" panose="020B0A04020102020204" pitchFamily="34" charset="0"/>
              </a:rPr>
              <a:t>TRIBUNALE DI MILANO:</a:t>
            </a:r>
          </a:p>
          <a:p>
            <a:pPr marL="114300" indent="0" algn="ctr">
              <a:buNone/>
            </a:pPr>
            <a:r>
              <a:rPr lang="it-IT" sz="2800" dirty="0" smtClean="0">
                <a:solidFill>
                  <a:schemeClr val="tx2"/>
                </a:solidFill>
                <a:latin typeface="Arial Black" panose="020B0A04020102020204" pitchFamily="34" charset="0"/>
              </a:rPr>
              <a:t>APPLICAZIONE ANALOGICA REGOLE SULL’AFFIDAMENTO CONDIVISO </a:t>
            </a:r>
          </a:p>
          <a:p>
            <a:pPr marL="114300" indent="0">
              <a:buNone/>
            </a:pPr>
            <a:endParaRPr lang="it-IT" dirty="0" smtClean="0">
              <a:solidFill>
                <a:schemeClr val="tx2"/>
              </a:solidFill>
            </a:endParaRPr>
          </a:p>
          <a:p>
            <a:pPr marL="114300" indent="0" algn="just">
              <a:buNone/>
            </a:pPr>
            <a:r>
              <a:rPr lang="it-IT" dirty="0" smtClean="0">
                <a:solidFill>
                  <a:schemeClr val="tx2"/>
                </a:solidFill>
                <a:latin typeface="Arial Black" panose="020B0A04020102020204" pitchFamily="34" charset="0"/>
              </a:rPr>
              <a:t>Il </a:t>
            </a:r>
            <a:r>
              <a:rPr lang="it-IT" dirty="0">
                <a:solidFill>
                  <a:schemeClr val="tx2"/>
                </a:solidFill>
                <a:latin typeface="Arial Black" panose="020B0A04020102020204" pitchFamily="34" charset="0"/>
              </a:rPr>
              <a:t>G</a:t>
            </a:r>
            <a:r>
              <a:rPr lang="it-IT" dirty="0" smtClean="0">
                <a:solidFill>
                  <a:schemeClr val="tx2"/>
                </a:solidFill>
                <a:latin typeface="Arial Black" panose="020B0A04020102020204" pitchFamily="34" charset="0"/>
              </a:rPr>
              <a:t>iudice in data 21.9.2012 ha omologato delle condizioni di separazione in cui è stato scelto un affido condiviso di figlia e cagnetta.</a:t>
            </a:r>
          </a:p>
          <a:p>
            <a:pPr algn="just"/>
            <a:endParaRPr lang="it-IT" dirty="0">
              <a:solidFill>
                <a:schemeClr val="tx2"/>
              </a:solidFill>
              <a:latin typeface="Arial Black" panose="020B0A04020102020204" pitchFamily="34" charset="0"/>
            </a:endParaRPr>
          </a:p>
          <a:p>
            <a:pPr marL="114300" indent="0" algn="just">
              <a:buNone/>
            </a:pPr>
            <a:r>
              <a:rPr lang="it-IT" dirty="0" smtClean="0">
                <a:solidFill>
                  <a:schemeClr val="tx2"/>
                </a:solidFill>
                <a:latin typeface="Arial Black" panose="020B0A04020102020204" pitchFamily="34" charset="0"/>
              </a:rPr>
              <a:t>Nelle condizioni si legge che l’animale implicitamente considerato membro della famiglia rimarrà affidata ad entrambi i coniugi i quali la terranno con se secondo le rispettive disponibilità e cercando di far coincidere la permanenza dell’animale con quella della figlia che le è particolarmente affezionata.</a:t>
            </a:r>
          </a:p>
          <a:p>
            <a:pPr marL="114300" indent="0" algn="just">
              <a:buNone/>
            </a:pPr>
            <a:endParaRPr lang="it-IT" dirty="0" smtClean="0">
              <a:solidFill>
                <a:schemeClr val="tx2"/>
              </a:solidFill>
              <a:latin typeface="Arial Black" panose="020B0A04020102020204" pitchFamily="34" charset="0"/>
            </a:endParaRPr>
          </a:p>
          <a:p>
            <a:pPr marL="114300" indent="0" algn="just">
              <a:buNone/>
            </a:pPr>
            <a:r>
              <a:rPr lang="it-IT" dirty="0" smtClean="0">
                <a:solidFill>
                  <a:schemeClr val="tx2"/>
                </a:solidFill>
                <a:latin typeface="Arial Black" panose="020B0A04020102020204" pitchFamily="34" charset="0"/>
              </a:rPr>
              <a:t>Prevedendo altresì una condivisione delle spese al 50%.</a:t>
            </a:r>
          </a:p>
          <a:p>
            <a:endParaRPr lang="it-IT" dirty="0"/>
          </a:p>
        </p:txBody>
      </p:sp>
    </p:spTree>
    <p:extLst>
      <p:ext uri="{BB962C8B-B14F-4D97-AF65-F5344CB8AC3E}">
        <p14:creationId xmlns:p14="http://schemas.microsoft.com/office/powerpoint/2010/main" xmlns="" val="1859331235"/>
      </p:ext>
    </p:extLst>
  </p:cSld>
  <p:clrMapOvr>
    <a:masterClrMapping/>
  </p:clrMapOvr>
  <p:transition spd="slow">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7620000" cy="6264696"/>
          </a:xfrm>
        </p:spPr>
        <p:txBody>
          <a:bodyPr>
            <a:normAutofit fontScale="92500" lnSpcReduction="10000"/>
          </a:bodyPr>
          <a:lstStyle/>
          <a:p>
            <a:pPr marL="114300" indent="0" algn="ctr">
              <a:buNone/>
            </a:pPr>
            <a:r>
              <a:rPr lang="it-IT" sz="3000" dirty="0" smtClean="0">
                <a:solidFill>
                  <a:schemeClr val="tx2"/>
                </a:solidFill>
                <a:latin typeface="Arial Black" panose="020B0A04020102020204" pitchFamily="34" charset="0"/>
              </a:rPr>
              <a:t>TRIBUNALE DI MILANO: GLI ANIMALI NON SONO RES MA ESSERI SENZIENTI</a:t>
            </a:r>
          </a:p>
          <a:p>
            <a:pPr algn="just"/>
            <a:endParaRPr lang="it-IT" sz="2400" dirty="0">
              <a:solidFill>
                <a:schemeClr val="tx2"/>
              </a:solidFill>
              <a:latin typeface="Arial Black" panose="020B0A04020102020204" pitchFamily="34" charset="0"/>
            </a:endParaRPr>
          </a:p>
          <a:p>
            <a:pPr marL="114300" indent="0" algn="just">
              <a:buNone/>
            </a:pPr>
            <a:r>
              <a:rPr lang="it-IT" sz="2400" dirty="0" smtClean="0">
                <a:solidFill>
                  <a:schemeClr val="tx2"/>
                </a:solidFill>
                <a:latin typeface="Arial Black" panose="020B0A04020102020204" pitchFamily="34" charset="0"/>
              </a:rPr>
              <a:t>Il Giudice (13.3.2013) in questo caso richiamando l’orientamento rivoluzionario nel panorama giurisprudenziale civilistico  secondo cui gli animali non sono cose ma esseri senzienti ha omologato l’accordo di regolamentazione previsto dai coniugi in cui si stabiliva l’affidamento del gatto al coniuge  cui era affidata la figlia.</a:t>
            </a:r>
          </a:p>
          <a:p>
            <a:pPr marL="114300" indent="0" algn="just">
              <a:buNone/>
            </a:pPr>
            <a:endParaRPr lang="it-IT" sz="2400" dirty="0">
              <a:solidFill>
                <a:schemeClr val="tx2"/>
              </a:solidFill>
              <a:latin typeface="Arial Black" panose="020B0A04020102020204" pitchFamily="34" charset="0"/>
            </a:endParaRPr>
          </a:p>
          <a:p>
            <a:pPr marL="114300" indent="0" algn="just">
              <a:buNone/>
            </a:pPr>
            <a:r>
              <a:rPr lang="it-IT" sz="2400" dirty="0" smtClean="0">
                <a:solidFill>
                  <a:schemeClr val="tx2"/>
                </a:solidFill>
                <a:latin typeface="Arial Black" panose="020B0A04020102020204" pitchFamily="34" charset="0"/>
              </a:rPr>
              <a:t>In questa pronuncia in verità è soprattutto l’interesse del minore ad imprimere una direzione ad un quesito che non trova riscontro normativo</a:t>
            </a:r>
          </a:p>
          <a:p>
            <a:endParaRPr lang="it-IT" dirty="0"/>
          </a:p>
        </p:txBody>
      </p:sp>
    </p:spTree>
    <p:extLst>
      <p:ext uri="{BB962C8B-B14F-4D97-AF65-F5344CB8AC3E}">
        <p14:creationId xmlns:p14="http://schemas.microsoft.com/office/powerpoint/2010/main" xmlns="" val="1362520100"/>
      </p:ext>
    </p:extLst>
  </p:cSld>
  <p:clrMapOvr>
    <a:masterClrMapping/>
  </p:clrMapOvr>
  <p:transition spd="slow">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88640"/>
            <a:ext cx="8460432" cy="6669360"/>
          </a:xfrm>
        </p:spPr>
        <p:txBody>
          <a:bodyPr>
            <a:normAutofit fontScale="85000" lnSpcReduction="20000"/>
          </a:bodyPr>
          <a:lstStyle/>
          <a:p>
            <a:pPr marL="114300" indent="0" algn="ctr">
              <a:buNone/>
            </a:pPr>
            <a:r>
              <a:rPr lang="it-IT" sz="3600" dirty="0" smtClean="0">
                <a:solidFill>
                  <a:schemeClr val="tx2"/>
                </a:solidFill>
                <a:latin typeface="Arial Black" panose="020B0A04020102020204" pitchFamily="34" charset="0"/>
              </a:rPr>
              <a:t>E……IN CASO DI SEPARAZIONE GIUDIZIALE?</a:t>
            </a:r>
            <a:endParaRPr lang="it-IT" dirty="0">
              <a:solidFill>
                <a:schemeClr val="tx2"/>
              </a:solidFill>
              <a:latin typeface="Arial Black" panose="020B0A04020102020204" pitchFamily="34" charset="0"/>
            </a:endParaRPr>
          </a:p>
          <a:p>
            <a:pPr marL="114300" indent="0" algn="just">
              <a:buNone/>
            </a:pPr>
            <a:r>
              <a:rPr lang="it-IT" sz="2600" spc="100" dirty="0" smtClean="0">
                <a:solidFill>
                  <a:schemeClr val="tx2"/>
                </a:solidFill>
                <a:latin typeface="Arial Black" panose="020B0A04020102020204" pitchFamily="34" charset="0"/>
              </a:rPr>
              <a:t>Il Tribunale di Milano è tornato ad esprimersi sul punto il 17.7. 2013 in un caso di separazione giudiziale ove ha affermato di non poter accogliere la domanda relativa al mantenimento del cane «poiché nel caso di separazione giudiziale i provvedimenti accessori sono determinati in modo puntuale dalle norme di cui agli art. 155 e 156 cc che non contemplano certo statuizioni relative agli animali» e precisa, altresì, che non può essere invocabile la pronuncia del medesimo tribunale sopra citata in quanto trattandosi di separazione consensuale il giudice si è limitato a prendere atto di un accordo pattizio intervenuto tra le parti «attinente al contenuto  c.d. non necessario degli accordi separativi riconoscendone in sostanza la non contrarietà ai principi dell’ordine pubblico secondo quello che è il canone ermeneutico proprio del giudizio che presiede alla omologa della separazione consensuale»</a:t>
            </a:r>
          </a:p>
          <a:p>
            <a:pPr algn="just"/>
            <a:endParaRPr lang="it-IT" sz="2600" dirty="0">
              <a:solidFill>
                <a:schemeClr val="tx2"/>
              </a:solidFill>
              <a:latin typeface="Arial Black" panose="020B0A04020102020204" pitchFamily="34" charset="0"/>
            </a:endParaRPr>
          </a:p>
          <a:p>
            <a:endParaRPr lang="it-IT" dirty="0"/>
          </a:p>
        </p:txBody>
      </p:sp>
    </p:spTree>
    <p:extLst>
      <p:ext uri="{BB962C8B-B14F-4D97-AF65-F5344CB8AC3E}">
        <p14:creationId xmlns:p14="http://schemas.microsoft.com/office/powerpoint/2010/main" xmlns="" val="412625491"/>
      </p:ext>
    </p:extLst>
  </p:cSld>
  <p:clrMapOvr>
    <a:masterClrMapping/>
  </p:clrMapOvr>
  <p:transition spd="slow">
    <p:diamon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0"/>
            <a:ext cx="7620000" cy="6400800"/>
          </a:xfrm>
        </p:spPr>
        <p:txBody>
          <a:bodyPr>
            <a:normAutofit/>
          </a:bodyPr>
          <a:lstStyle/>
          <a:p>
            <a:pPr marL="114300" indent="0" algn="just">
              <a:buNone/>
            </a:pPr>
            <a:endParaRPr lang="it-IT" sz="2800" dirty="0" smtClean="0">
              <a:solidFill>
                <a:schemeClr val="tx2"/>
              </a:solidFill>
              <a:latin typeface="Arial Black" panose="020B0A04020102020204" pitchFamily="34" charset="0"/>
            </a:endParaRPr>
          </a:p>
          <a:p>
            <a:pPr marL="114300" indent="0" algn="just">
              <a:buNone/>
            </a:pPr>
            <a:endParaRPr lang="it-IT" sz="2800" dirty="0">
              <a:solidFill>
                <a:schemeClr val="tx2"/>
              </a:solidFill>
              <a:latin typeface="Arial Black" panose="020B0A04020102020204" pitchFamily="34" charset="0"/>
            </a:endParaRPr>
          </a:p>
          <a:p>
            <a:pPr marL="114300" indent="0" algn="just">
              <a:buNone/>
            </a:pPr>
            <a:endParaRPr lang="it-IT" sz="2800" dirty="0" smtClean="0">
              <a:solidFill>
                <a:schemeClr val="tx2"/>
              </a:solidFill>
              <a:latin typeface="Arial Black" panose="020B0A04020102020204" pitchFamily="34" charset="0"/>
            </a:endParaRPr>
          </a:p>
          <a:p>
            <a:pPr marL="114300" indent="0" algn="just">
              <a:buNone/>
            </a:pPr>
            <a:r>
              <a:rPr lang="it-IT" sz="2800" dirty="0" smtClean="0">
                <a:solidFill>
                  <a:schemeClr val="tx2"/>
                </a:solidFill>
                <a:latin typeface="Arial Black" panose="020B0A04020102020204" pitchFamily="34" charset="0"/>
              </a:rPr>
              <a:t>Quindi il Tribunale di Milano non sconfessa se stesso ma bacchetta la prassi di estrapolare acriticamente delle sentenze e pretendere di applicarle a fattispecie talvolta molto diverse.</a:t>
            </a:r>
            <a:endParaRPr lang="it-IT" sz="2800" dirty="0">
              <a:solidFill>
                <a:schemeClr val="tx2"/>
              </a:solidFill>
              <a:latin typeface="Arial Black" panose="020B0A04020102020204" pitchFamily="34" charset="0"/>
            </a:endParaRPr>
          </a:p>
        </p:txBody>
      </p:sp>
    </p:spTree>
    <p:extLst>
      <p:ext uri="{BB962C8B-B14F-4D97-AF65-F5344CB8AC3E}">
        <p14:creationId xmlns:p14="http://schemas.microsoft.com/office/powerpoint/2010/main" xmlns="" val="1975794092"/>
      </p:ext>
    </p:extLst>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6200000">
            <a:off x="6216511" y="2487790"/>
            <a:ext cx="5298650" cy="556331"/>
          </a:xfrm>
        </p:spPr>
        <p:txBody>
          <a:bodyPr>
            <a:normAutofit fontScale="77500" lnSpcReduction="20000"/>
          </a:bodyPr>
          <a:lstStyle/>
          <a:p>
            <a:pPr algn="l"/>
            <a:r>
              <a:rPr lang="it-IT" sz="1600" b="1" dirty="0" smtClean="0"/>
              <a:t>verso un affidamento condiviso degli animali d'affezione in caso di separazione? avv. Francesca Mandarini</a:t>
            </a:r>
            <a:endParaRPr lang="it-IT" sz="1600" b="1" dirty="0"/>
          </a:p>
        </p:txBody>
      </p:sp>
      <p:sp>
        <p:nvSpPr>
          <p:cNvPr id="3" name="Segnaposto contenuto 2"/>
          <p:cNvSpPr>
            <a:spLocks noGrp="1"/>
          </p:cNvSpPr>
          <p:nvPr>
            <p:ph idx="4294967295"/>
          </p:nvPr>
        </p:nvSpPr>
        <p:spPr>
          <a:xfrm>
            <a:off x="0" y="116632"/>
            <a:ext cx="8460432" cy="6840760"/>
          </a:xfrm>
        </p:spPr>
        <p:txBody>
          <a:bodyPr>
            <a:normAutofit fontScale="55000" lnSpcReduction="20000"/>
          </a:bodyPr>
          <a:lstStyle/>
          <a:p>
            <a:pPr marL="114300" indent="0" algn="just">
              <a:buNone/>
            </a:pPr>
            <a:r>
              <a:rPr lang="it-IT" sz="7300" dirty="0" smtClean="0">
                <a:solidFill>
                  <a:schemeClr val="tx2"/>
                </a:solidFill>
                <a:latin typeface="Arial Black" pitchFamily="34" charset="0"/>
              </a:rPr>
              <a:t>   da LIBERO del 14/04/14</a:t>
            </a:r>
          </a:p>
          <a:p>
            <a:endParaRPr lang="it-IT" sz="4000" dirty="0">
              <a:latin typeface="Arial Black" pitchFamily="34" charset="0"/>
            </a:endParaRPr>
          </a:p>
          <a:p>
            <a:endParaRPr lang="it-IT" sz="2000" dirty="0" smtClean="0">
              <a:latin typeface="Arial Black" pitchFamily="34" charset="0"/>
            </a:endParaRPr>
          </a:p>
          <a:p>
            <a:pPr marL="114300" indent="0" algn="just">
              <a:buNone/>
            </a:pPr>
            <a:r>
              <a:rPr lang="it-IT" sz="5500" spc="100" dirty="0" smtClean="0">
                <a:solidFill>
                  <a:schemeClr val="tx2"/>
                </a:solidFill>
                <a:latin typeface="Arial Black" panose="020B0A04020102020204" pitchFamily="34" charset="0"/>
              </a:rPr>
              <a:t>ODERZO (TREVISO):  </a:t>
            </a:r>
            <a:r>
              <a:rPr lang="it-IT" sz="5500" spc="100" dirty="0">
                <a:solidFill>
                  <a:schemeClr val="tx2"/>
                </a:solidFill>
                <a:latin typeface="Arial Black" panose="020B0A04020102020204" pitchFamily="34" charset="0"/>
              </a:rPr>
              <a:t>Un amore che finisce con una guerra giudiziaria per ottenere una proprietà. </a:t>
            </a:r>
            <a:endParaRPr lang="it-IT" sz="5500" spc="100" dirty="0" smtClean="0">
              <a:solidFill>
                <a:schemeClr val="tx2"/>
              </a:solidFill>
              <a:latin typeface="Arial Black" panose="020B0A04020102020204" pitchFamily="34" charset="0"/>
            </a:endParaRPr>
          </a:p>
          <a:p>
            <a:pPr marL="114300" indent="0" algn="just">
              <a:buNone/>
            </a:pPr>
            <a:r>
              <a:rPr lang="it-IT" sz="5500" spc="100" dirty="0" smtClean="0">
                <a:solidFill>
                  <a:schemeClr val="tx2"/>
                </a:solidFill>
                <a:latin typeface="Arial Black" panose="020B0A04020102020204" pitchFamily="34" charset="0"/>
              </a:rPr>
              <a:t>Non </a:t>
            </a:r>
            <a:r>
              <a:rPr lang="it-IT" sz="5500" spc="100" dirty="0">
                <a:solidFill>
                  <a:schemeClr val="tx2"/>
                </a:solidFill>
                <a:latin typeface="Arial Black" panose="020B0A04020102020204" pitchFamily="34" charset="0"/>
              </a:rPr>
              <a:t>di una casa o di un’auto di lusso ma di un </a:t>
            </a:r>
            <a:r>
              <a:rPr lang="it-IT" sz="5500" spc="100" dirty="0" smtClean="0">
                <a:solidFill>
                  <a:schemeClr val="tx2"/>
                </a:solidFill>
                <a:latin typeface="Arial Black" panose="020B0A04020102020204" pitchFamily="34" charset="0"/>
              </a:rPr>
              <a:t>cane: un </a:t>
            </a:r>
            <a:r>
              <a:rPr lang="it-IT" sz="5500" spc="100" dirty="0">
                <a:solidFill>
                  <a:schemeClr val="tx2"/>
                </a:solidFill>
                <a:latin typeface="Arial Black" panose="020B0A04020102020204" pitchFamily="34" charset="0"/>
              </a:rPr>
              <a:t>piccolo levriero finito al centro di una furibonda lite tra due ex </a:t>
            </a:r>
            <a:r>
              <a:rPr lang="it-IT" sz="5500" spc="100" dirty="0" smtClean="0">
                <a:solidFill>
                  <a:schemeClr val="tx2"/>
                </a:solidFill>
                <a:latin typeface="Arial Black" panose="020B0A04020102020204" pitchFamily="34" charset="0"/>
              </a:rPr>
              <a:t>compagni che quando </a:t>
            </a:r>
            <a:r>
              <a:rPr lang="it-IT" sz="5500" spc="100" dirty="0">
                <a:solidFill>
                  <a:schemeClr val="tx2"/>
                </a:solidFill>
                <a:latin typeface="Arial Black" panose="020B0A04020102020204" pitchFamily="34" charset="0"/>
              </a:rPr>
              <a:t>si sono lasciati, non sono riusciti a trovare un accordo sulla gestione </a:t>
            </a:r>
            <a:r>
              <a:rPr lang="it-IT" sz="5500" spc="100" dirty="0" smtClean="0">
                <a:solidFill>
                  <a:schemeClr val="tx2"/>
                </a:solidFill>
                <a:latin typeface="Arial Black" panose="020B0A04020102020204" pitchFamily="34" charset="0"/>
              </a:rPr>
              <a:t>dell’animale</a:t>
            </a:r>
            <a:r>
              <a:rPr lang="it-IT" sz="5500" spc="100" dirty="0">
                <a:solidFill>
                  <a:schemeClr val="tx2"/>
                </a:solidFill>
                <a:latin typeface="Arial Black" panose="020B0A04020102020204" pitchFamily="34" charset="0"/>
              </a:rPr>
              <a:t>.</a:t>
            </a:r>
            <a:r>
              <a:rPr lang="it-IT" sz="5500" spc="100" dirty="0" smtClean="0">
                <a:solidFill>
                  <a:schemeClr val="tx2"/>
                </a:solidFill>
                <a:latin typeface="Arial Black" panose="020B0A04020102020204" pitchFamily="34" charset="0"/>
              </a:rPr>
              <a:t> </a:t>
            </a:r>
          </a:p>
          <a:p>
            <a:pPr marL="114300" indent="0" algn="just">
              <a:buNone/>
            </a:pPr>
            <a:r>
              <a:rPr lang="it-IT" sz="5500" spc="100" dirty="0" smtClean="0">
                <a:solidFill>
                  <a:schemeClr val="tx2"/>
                </a:solidFill>
                <a:latin typeface="Arial Black" panose="020B0A04020102020204" pitchFamily="34" charset="0"/>
              </a:rPr>
              <a:t>E </a:t>
            </a:r>
            <a:r>
              <a:rPr lang="it-IT" sz="5500" spc="100" dirty="0">
                <a:solidFill>
                  <a:schemeClr val="tx2"/>
                </a:solidFill>
                <a:latin typeface="Arial Black" panose="020B0A04020102020204" pitchFamily="34" charset="0"/>
              </a:rPr>
              <a:t>così la donna, ha denunciato l’ex per </a:t>
            </a:r>
            <a:r>
              <a:rPr lang="it-IT" sz="5500" spc="100" dirty="0" smtClean="0">
                <a:solidFill>
                  <a:schemeClr val="tx2"/>
                </a:solidFill>
                <a:latin typeface="Arial Black" panose="020B0A04020102020204" pitchFamily="34" charset="0"/>
              </a:rPr>
              <a:t>appropriazione </a:t>
            </a:r>
            <a:r>
              <a:rPr lang="it-IT" sz="5500" spc="100" dirty="0">
                <a:solidFill>
                  <a:schemeClr val="tx2"/>
                </a:solidFill>
                <a:latin typeface="Arial Black" panose="020B0A04020102020204" pitchFamily="34" charset="0"/>
              </a:rPr>
              <a:t>indebita. </a:t>
            </a:r>
            <a:endParaRPr lang="it-IT" sz="5500" spc="100" dirty="0" smtClean="0">
              <a:solidFill>
                <a:schemeClr val="tx2"/>
              </a:solidFill>
              <a:latin typeface="Arial Black" panose="020B0A04020102020204" pitchFamily="34" charset="0"/>
            </a:endParaRPr>
          </a:p>
        </p:txBody>
      </p:sp>
    </p:spTree>
    <p:extLst>
      <p:ext uri="{BB962C8B-B14F-4D97-AF65-F5344CB8AC3E}">
        <p14:creationId xmlns:p14="http://schemas.microsoft.com/office/powerpoint/2010/main" xmlns="" val="46124047"/>
      </p:ext>
    </p:extLst>
  </p:cSld>
  <p:clrMapOvr>
    <a:masterClrMapping/>
  </p:clrMapOvr>
  <p:transition spd="slow">
    <p:diamon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2434282"/>
          </a:xfrm>
        </p:spPr>
        <p:txBody>
          <a:bodyPr/>
          <a:lstStyle/>
          <a:p>
            <a:pPr algn="ctr"/>
            <a:r>
              <a:rPr lang="it-IT" sz="4400" dirty="0" smtClean="0">
                <a:latin typeface="Arial Black" pitchFamily="34" charset="0"/>
              </a:rPr>
              <a:t>DALLE SOPRAMENZIONATE PRONUNCE COSA SI PUO’ </a:t>
            </a:r>
            <a:r>
              <a:rPr lang="it-IT" sz="4400" b="1" dirty="0" smtClean="0">
                <a:latin typeface="Arial Black" pitchFamily="34" charset="0"/>
              </a:rPr>
              <a:t>DEDURRE</a:t>
            </a:r>
            <a:r>
              <a:rPr lang="it-IT" sz="4400" dirty="0" smtClean="0">
                <a:latin typeface="Arial Black" pitchFamily="34" charset="0"/>
              </a:rPr>
              <a:t>?</a:t>
            </a:r>
            <a:endParaRPr lang="it-IT" sz="4400" dirty="0">
              <a:latin typeface="Arial Black" pitchFamily="34" charset="0"/>
            </a:endParaRP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3019581" y="3076690"/>
            <a:ext cx="2495238" cy="18476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Segnaposto piè di pagina 2"/>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Tree>
    <p:extLst>
      <p:ext uri="{BB962C8B-B14F-4D97-AF65-F5344CB8AC3E}">
        <p14:creationId xmlns:p14="http://schemas.microsoft.com/office/powerpoint/2010/main" xmlns="" val="27545164"/>
      </p:ext>
    </p:extLst>
  </p:cSld>
  <p:clrMapOvr>
    <a:masterClrMapping/>
  </p:clrMapOvr>
  <p:transition spd="slow">
    <p:diamon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620689"/>
            <a:ext cx="7897688" cy="5904656"/>
          </a:xfrm>
        </p:spPr>
        <p:txBody>
          <a:bodyPr>
            <a:normAutofit fontScale="92500" lnSpcReduction="20000"/>
          </a:bodyPr>
          <a:lstStyle/>
          <a:p>
            <a:pPr marL="0" lvl="0" indent="0" algn="just">
              <a:lnSpc>
                <a:spcPct val="115000"/>
              </a:lnSpc>
              <a:spcAft>
                <a:spcPts val="1000"/>
              </a:spcAft>
              <a:buNone/>
            </a:pPr>
            <a:r>
              <a:rPr lang="it-IT" sz="3200" dirty="0">
                <a:latin typeface="Arial Black" pitchFamily="34" charset="0"/>
              </a:rPr>
              <a:t> </a:t>
            </a:r>
            <a:r>
              <a:rPr lang="it-IT" sz="3200" dirty="0">
                <a:solidFill>
                  <a:schemeClr val="tx2"/>
                </a:solidFill>
                <a:latin typeface="Arial Black" pitchFamily="34" charset="0"/>
              </a:rPr>
              <a:t>1. </a:t>
            </a:r>
            <a:r>
              <a:rPr lang="it-IT" sz="3200" dirty="0" smtClean="0">
                <a:solidFill>
                  <a:schemeClr val="tx2"/>
                </a:solidFill>
                <a:latin typeface="Arial Black" pitchFamily="34" charset="0"/>
              </a:rPr>
              <a:t>I Giudici mostrano di cercare un </a:t>
            </a:r>
            <a:r>
              <a:rPr lang="it-IT" sz="3000" dirty="0" smtClean="0">
                <a:solidFill>
                  <a:schemeClr val="tx2"/>
                </a:solidFill>
                <a:latin typeface="Arial Black" pitchFamily="34" charset="0"/>
                <a:ea typeface="Calibri"/>
                <a:cs typeface="Times New Roman"/>
              </a:rPr>
              <a:t>CRITERIO LEGALE CHE VADA AL DI LÀ DELL’ESISTENZA DI UNA ISCRIZIONE ALL’ANAGRAFE CANINA. </a:t>
            </a:r>
          </a:p>
          <a:p>
            <a:pPr marL="0" lvl="0" indent="0" algn="just">
              <a:lnSpc>
                <a:spcPct val="115000"/>
              </a:lnSpc>
              <a:spcAft>
                <a:spcPts val="1000"/>
              </a:spcAft>
              <a:buNone/>
            </a:pPr>
            <a:r>
              <a:rPr lang="it-IT" sz="3000" dirty="0" smtClean="0">
                <a:solidFill>
                  <a:schemeClr val="tx2"/>
                </a:solidFill>
                <a:latin typeface="Arial Black" pitchFamily="34" charset="0"/>
                <a:ea typeface="Calibri"/>
                <a:cs typeface="Times New Roman"/>
              </a:rPr>
              <a:t>Già </a:t>
            </a:r>
            <a:r>
              <a:rPr lang="it-IT" sz="3000" dirty="0">
                <a:solidFill>
                  <a:schemeClr val="tx2"/>
                </a:solidFill>
                <a:latin typeface="Arial Black" pitchFamily="34" charset="0"/>
                <a:ea typeface="Calibri"/>
                <a:cs typeface="Times New Roman"/>
              </a:rPr>
              <a:t>nell’ordinanza del 2002 infatti il Giudice dice che non si hanno prove certe in ordine alla esclusiva proprietà all’uno o all’altro </a:t>
            </a:r>
            <a:r>
              <a:rPr lang="it-IT" sz="3000" dirty="0" smtClean="0">
                <a:solidFill>
                  <a:schemeClr val="tx2"/>
                </a:solidFill>
                <a:latin typeface="Arial Black" pitchFamily="34" charset="0"/>
                <a:ea typeface="Calibri"/>
                <a:cs typeface="Times New Roman"/>
              </a:rPr>
              <a:t>coniuge, escludendo </a:t>
            </a:r>
            <a:r>
              <a:rPr lang="it-IT" sz="3000" dirty="0">
                <a:solidFill>
                  <a:schemeClr val="tx2"/>
                </a:solidFill>
                <a:latin typeface="Arial Black" pitchFamily="34" charset="0"/>
                <a:ea typeface="Calibri"/>
                <a:cs typeface="Times New Roman"/>
              </a:rPr>
              <a:t>così che sussistendo un compossesso e forse una comproprietà ed essendo in questo caso due i cani e di </a:t>
            </a:r>
            <a:r>
              <a:rPr lang="it-IT" sz="3000" dirty="0" smtClean="0">
                <a:solidFill>
                  <a:schemeClr val="tx2"/>
                </a:solidFill>
                <a:latin typeface="Arial Black" pitchFamily="34" charset="0"/>
                <a:ea typeface="Calibri"/>
                <a:cs typeface="Times New Roman"/>
              </a:rPr>
              <a:t>valore </a:t>
            </a:r>
            <a:r>
              <a:rPr lang="it-IT" sz="3000" dirty="0" err="1">
                <a:solidFill>
                  <a:schemeClr val="tx2"/>
                </a:solidFill>
                <a:latin typeface="Arial Black" pitchFamily="34" charset="0"/>
                <a:ea typeface="Calibri"/>
                <a:cs typeface="Times New Roman"/>
              </a:rPr>
              <a:t>pressochè</a:t>
            </a:r>
            <a:r>
              <a:rPr lang="it-IT" sz="3000" dirty="0">
                <a:solidFill>
                  <a:schemeClr val="tx2"/>
                </a:solidFill>
                <a:latin typeface="Arial Black" pitchFamily="34" charset="0"/>
                <a:ea typeface="Calibri"/>
                <a:cs typeface="Times New Roman"/>
              </a:rPr>
              <a:t> </a:t>
            </a:r>
            <a:r>
              <a:rPr lang="it-IT" sz="3000" dirty="0" smtClean="0">
                <a:solidFill>
                  <a:schemeClr val="tx2"/>
                </a:solidFill>
                <a:latin typeface="Arial Black" pitchFamily="34" charset="0"/>
                <a:ea typeface="Calibri"/>
                <a:cs typeface="Times New Roman"/>
              </a:rPr>
              <a:t>equivalente, </a:t>
            </a:r>
            <a:r>
              <a:rPr lang="it-IT" sz="3000" dirty="0">
                <a:solidFill>
                  <a:schemeClr val="tx2"/>
                </a:solidFill>
                <a:latin typeface="Arial Black" pitchFamily="34" charset="0"/>
                <a:ea typeface="Calibri"/>
                <a:cs typeface="Times New Roman"/>
              </a:rPr>
              <a:t>gli animali venissero meramente </a:t>
            </a:r>
            <a:r>
              <a:rPr lang="it-IT" sz="3000" dirty="0" smtClean="0">
                <a:solidFill>
                  <a:schemeClr val="tx2"/>
                </a:solidFill>
                <a:latin typeface="Arial Black" pitchFamily="34" charset="0"/>
                <a:ea typeface="Calibri"/>
                <a:cs typeface="Times New Roman"/>
              </a:rPr>
              <a:t> «ripartiti»</a:t>
            </a:r>
            <a:endParaRPr lang="it-IT" sz="3000" dirty="0">
              <a:solidFill>
                <a:schemeClr val="tx2"/>
              </a:solidFill>
              <a:latin typeface="Arial Black" pitchFamily="34" charset="0"/>
              <a:ea typeface="Calibri"/>
              <a:cs typeface="Times New Roman"/>
            </a:endParaRPr>
          </a:p>
          <a:p>
            <a:endParaRPr lang="it-IT" dirty="0"/>
          </a:p>
        </p:txBody>
      </p:sp>
    </p:spTree>
    <p:extLst>
      <p:ext uri="{BB962C8B-B14F-4D97-AF65-F5344CB8AC3E}">
        <p14:creationId xmlns:p14="http://schemas.microsoft.com/office/powerpoint/2010/main" xmlns="" val="2818641509"/>
      </p:ext>
    </p:extLst>
  </p:cSld>
  <p:clrMapOvr>
    <a:masterClrMapping/>
  </p:clrMapOvr>
  <p:transition spd="slow">
    <p:diamon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lgn="just">
              <a:lnSpc>
                <a:spcPct val="115000"/>
              </a:lnSpc>
              <a:spcAft>
                <a:spcPts val="1000"/>
              </a:spcAft>
            </a:pPr>
            <a:r>
              <a:rPr lang="it-IT" sz="2800" dirty="0" smtClean="0">
                <a:latin typeface="Calibri"/>
                <a:ea typeface="Calibri"/>
                <a:cs typeface="Times New Roman"/>
              </a:rPr>
              <a:t/>
            </a:r>
            <a:br>
              <a:rPr lang="it-IT" sz="2800" dirty="0" smtClean="0">
                <a:latin typeface="Calibri"/>
                <a:ea typeface="Calibri"/>
                <a:cs typeface="Times New Roman"/>
              </a:rPr>
            </a:br>
            <a:r>
              <a:rPr lang="it-IT" sz="2800" dirty="0">
                <a:latin typeface="Calibri"/>
                <a:ea typeface="Calibri"/>
                <a:cs typeface="Times New Roman"/>
              </a:rPr>
              <a:t/>
            </a:r>
            <a:br>
              <a:rPr lang="it-IT" sz="2800" dirty="0">
                <a:latin typeface="Calibri"/>
                <a:ea typeface="Calibri"/>
                <a:cs typeface="Times New Roman"/>
              </a:rPr>
            </a:br>
            <a:r>
              <a:rPr lang="it-IT" sz="2800" dirty="0" smtClean="0">
                <a:latin typeface="Calibri"/>
                <a:ea typeface="Calibri"/>
                <a:cs typeface="Times New Roman"/>
              </a:rPr>
              <a:t/>
            </a:r>
            <a:br>
              <a:rPr lang="it-IT" sz="2800" dirty="0" smtClean="0">
                <a:latin typeface="Calibri"/>
                <a:ea typeface="Calibri"/>
                <a:cs typeface="Times New Roman"/>
              </a:rPr>
            </a:br>
            <a:r>
              <a:rPr lang="it-IT" sz="2800" dirty="0" smtClean="0">
                <a:latin typeface="Calibri"/>
                <a:ea typeface="Calibri"/>
                <a:cs typeface="Times New Roman"/>
              </a:rPr>
              <a:t/>
            </a:r>
            <a:br>
              <a:rPr lang="it-IT" sz="2800" dirty="0" smtClean="0">
                <a:latin typeface="Calibri"/>
                <a:ea typeface="Calibri"/>
                <a:cs typeface="Times New Roman"/>
              </a:rPr>
            </a:br>
            <a:r>
              <a:rPr lang="it-IT" sz="2800" dirty="0">
                <a:latin typeface="Calibri"/>
                <a:ea typeface="Calibri"/>
                <a:cs typeface="Times New Roman"/>
              </a:rPr>
              <a:t/>
            </a:r>
            <a:br>
              <a:rPr lang="it-IT" sz="2800" dirty="0">
                <a:latin typeface="Calibri"/>
                <a:ea typeface="Calibri"/>
                <a:cs typeface="Times New Roman"/>
              </a:rPr>
            </a:br>
            <a:r>
              <a:rPr lang="it-IT" sz="2800" dirty="0" smtClean="0">
                <a:latin typeface="Calibri"/>
                <a:ea typeface="Calibri"/>
                <a:cs typeface="Times New Roman"/>
              </a:rPr>
              <a:t/>
            </a:r>
            <a:br>
              <a:rPr lang="it-IT" sz="2800" dirty="0" smtClean="0">
                <a:latin typeface="Calibri"/>
                <a:ea typeface="Calibri"/>
                <a:cs typeface="Times New Roman"/>
              </a:rPr>
            </a:br>
            <a:r>
              <a:rPr lang="it-IT" sz="2800" dirty="0">
                <a:latin typeface="Calibri"/>
                <a:ea typeface="Calibri"/>
                <a:cs typeface="Times New Roman"/>
              </a:rPr>
              <a:t/>
            </a:r>
            <a:br>
              <a:rPr lang="it-IT" sz="2800" dirty="0">
                <a:latin typeface="Calibri"/>
                <a:ea typeface="Calibri"/>
                <a:cs typeface="Times New Roman"/>
              </a:rPr>
            </a:br>
            <a:r>
              <a:rPr lang="it-IT" sz="2800" dirty="0" smtClean="0">
                <a:latin typeface="Arial Black" panose="020B0A04020102020204" pitchFamily="34" charset="0"/>
                <a:ea typeface="Calibri"/>
                <a:cs typeface="Times New Roman"/>
              </a:rPr>
              <a:t>2. I Giudici ai fini della decisione</a:t>
            </a:r>
            <a:r>
              <a:rPr lang="it-IT" sz="2800" dirty="0">
                <a:latin typeface="Arial Black" panose="020B0A04020102020204" pitchFamily="34" charset="0"/>
                <a:ea typeface="Calibri"/>
                <a:cs typeface="Times New Roman"/>
              </a:rPr>
              <a:t/>
            </a:r>
            <a:br>
              <a:rPr lang="it-IT" sz="2800" dirty="0">
                <a:latin typeface="Arial Black" panose="020B0A04020102020204" pitchFamily="34" charset="0"/>
                <a:ea typeface="Calibri"/>
                <a:cs typeface="Times New Roman"/>
              </a:rPr>
            </a:b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smtClean="0">
                <a:latin typeface="Arial Black" pitchFamily="34" charset="0"/>
                <a:ea typeface="Calibri"/>
                <a:cs typeface="Times New Roman"/>
              </a:rPr>
              <a:t>DANNO VALORE ALL’INTENSITÀ DEL RAPPORTO AFFETTIVO TRA GLI ANIMALI E CONSIDERANO PREMINENTE LA DISPONIBILITÀ E LA CAPACITÀ DI CIASCUNO DI PRENDERSENE CURA.</a:t>
            </a:r>
            <a:br>
              <a:rPr lang="it-IT" sz="2800" dirty="0" smtClean="0">
                <a:latin typeface="Arial Black" pitchFamily="34" charset="0"/>
                <a:ea typeface="Calibri"/>
                <a:cs typeface="Times New Roman"/>
              </a:rPr>
            </a:br>
            <a:endParaRPr lang="it-IT" sz="1800" dirty="0">
              <a:latin typeface="Arial Black" panose="020B0A04020102020204" pitchFamily="34" charset="0"/>
              <a:ea typeface="Calibri"/>
              <a:cs typeface="Times New Roman"/>
            </a:endParaRPr>
          </a:p>
        </p:txBody>
      </p:sp>
      <p:sp>
        <p:nvSpPr>
          <p:cNvPr id="3" name="Segnaposto contenuto 2"/>
          <p:cNvSpPr>
            <a:spLocks noGrp="1"/>
          </p:cNvSpPr>
          <p:nvPr>
            <p:ph idx="1"/>
          </p:nvPr>
        </p:nvSpPr>
        <p:spPr>
          <a:xfrm>
            <a:off x="457200" y="4653136"/>
            <a:ext cx="7620000" cy="1747664"/>
          </a:xfrm>
        </p:spPr>
        <p:txBody>
          <a:bodyPr>
            <a:noAutofit/>
          </a:bodyPr>
          <a:lstStyle/>
          <a:p>
            <a:pPr marL="114300" indent="0" algn="just">
              <a:buNone/>
            </a:pPr>
            <a:r>
              <a:rPr lang="it-IT" sz="2800" spc="-100" dirty="0" smtClean="0">
                <a:solidFill>
                  <a:schemeClr val="tx2"/>
                </a:solidFill>
                <a:latin typeface="Arial Black" pitchFamily="34" charset="0"/>
                <a:ea typeface="Calibri"/>
                <a:cs typeface="Times New Roman"/>
              </a:rPr>
              <a:t>si </a:t>
            </a:r>
            <a:r>
              <a:rPr lang="it-IT" sz="2800" spc="-100" dirty="0">
                <a:solidFill>
                  <a:schemeClr val="tx2"/>
                </a:solidFill>
                <a:latin typeface="Arial Black" pitchFamily="34" charset="0"/>
                <a:ea typeface="Calibri"/>
                <a:cs typeface="Times New Roman"/>
              </a:rPr>
              <a:t>ritiene quindi preminente l’interesse dei cani e non già dei coniugi analogamente a quanto la legge dispone per i figli</a:t>
            </a:r>
            <a:endParaRPr lang="it-IT" sz="2800" dirty="0">
              <a:solidFill>
                <a:schemeClr val="tx2"/>
              </a:solidFill>
              <a:latin typeface="Arial Black" pitchFamily="34" charset="0"/>
            </a:endParaRPr>
          </a:p>
        </p:txBody>
      </p:sp>
    </p:spTree>
    <p:extLst>
      <p:ext uri="{BB962C8B-B14F-4D97-AF65-F5344CB8AC3E}">
        <p14:creationId xmlns:p14="http://schemas.microsoft.com/office/powerpoint/2010/main" xmlns="" val="2946498959"/>
      </p:ext>
    </p:extLst>
  </p:cSld>
  <p:clrMapOvr>
    <a:masterClrMapping/>
  </p:clrMapOvr>
  <p:transition spd="slow">
    <p:diamon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260648"/>
            <a:ext cx="7969696" cy="6336704"/>
          </a:xfrm>
        </p:spPr>
        <p:txBody>
          <a:bodyPr>
            <a:noAutofit/>
          </a:bodyPr>
          <a:lstStyle/>
          <a:p>
            <a:pPr marL="114300" indent="0" algn="ctr">
              <a:buNone/>
            </a:pPr>
            <a:r>
              <a:rPr lang="it-IT" sz="2800" dirty="0" smtClean="0">
                <a:solidFill>
                  <a:schemeClr val="tx2"/>
                </a:solidFill>
                <a:latin typeface="Arial Black" panose="020B0A04020102020204" pitchFamily="34" charset="0"/>
              </a:rPr>
              <a:t>PER LE COPPIE NON SPOSATE?</a:t>
            </a:r>
          </a:p>
          <a:p>
            <a:pPr marL="114300" indent="0" algn="just">
              <a:buNone/>
            </a:pPr>
            <a:r>
              <a:rPr lang="it-IT" sz="2800" dirty="0" smtClean="0">
                <a:solidFill>
                  <a:schemeClr val="tx2"/>
                </a:solidFill>
                <a:latin typeface="Arial Black" panose="020B0A04020102020204" pitchFamily="34" charset="0"/>
              </a:rPr>
              <a:t>Nel deserto normativo attuale si potrebbe trovare plausibile rivolgersi ad il Tribunale Ordinario ma …..quale potrebbe essere il </a:t>
            </a:r>
            <a:r>
              <a:rPr lang="it-IT" sz="2800" dirty="0" err="1" smtClean="0">
                <a:solidFill>
                  <a:schemeClr val="tx2"/>
                </a:solidFill>
                <a:latin typeface="Arial Black" panose="020B0A04020102020204" pitchFamily="34" charset="0"/>
              </a:rPr>
              <a:t>petitum</a:t>
            </a:r>
            <a:r>
              <a:rPr lang="it-IT" sz="2800" dirty="0" smtClean="0">
                <a:solidFill>
                  <a:schemeClr val="tx2"/>
                </a:solidFill>
                <a:latin typeface="Arial Black" panose="020B0A04020102020204" pitchFamily="34" charset="0"/>
              </a:rPr>
              <a:t>? Un affidamento analogo a quelli dei figli minori? Al momento non c’è nessun Giudice che abbia accolto questo tipo di soluzione. </a:t>
            </a:r>
          </a:p>
          <a:p>
            <a:pPr marL="114300" indent="0" algn="just">
              <a:buNone/>
            </a:pPr>
            <a:r>
              <a:rPr lang="it-IT" sz="2800" dirty="0" smtClean="0">
                <a:solidFill>
                  <a:schemeClr val="tx2"/>
                </a:solidFill>
                <a:latin typeface="Arial Black" panose="020B0A04020102020204" pitchFamily="34" charset="0"/>
              </a:rPr>
              <a:t>QUINDI SEMBRA CHE L’UNICA STRADA POSSA ESSERE DI TRATTARE L’ANIMALE COME BENE MOBILE CON TUTTE LE RICADUTE DEL CASO.</a:t>
            </a:r>
            <a:endParaRPr lang="it-IT" sz="2800" dirty="0">
              <a:solidFill>
                <a:schemeClr val="tx2"/>
              </a:solidFill>
              <a:latin typeface="Arial Black" panose="020B0A04020102020204" pitchFamily="34" charset="0"/>
            </a:endParaRPr>
          </a:p>
        </p:txBody>
      </p:sp>
    </p:spTree>
    <p:extLst>
      <p:ext uri="{BB962C8B-B14F-4D97-AF65-F5344CB8AC3E}">
        <p14:creationId xmlns:p14="http://schemas.microsoft.com/office/powerpoint/2010/main" xmlns="" val="3288492626"/>
      </p:ext>
    </p:extLst>
  </p:cSld>
  <p:clrMapOvr>
    <a:masterClrMapping/>
  </p:clrMapOvr>
  <p:transition spd="slow">
    <p:diamon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354162"/>
          </a:xfrm>
        </p:spPr>
        <p:txBody>
          <a:bodyPr/>
          <a:lstStyle/>
          <a:p>
            <a:pPr algn="ctr"/>
            <a:r>
              <a:rPr lang="it-IT" sz="2800" dirty="0" smtClean="0">
                <a:latin typeface="Arial Black" pitchFamily="34" charset="0"/>
              </a:rPr>
              <a:t>LE SOPRADETTE PRONUNCE SUSCITANO QUINDI NUMEROSI INTERROGATIVI</a:t>
            </a:r>
            <a:endParaRPr lang="it-IT" sz="2800" dirty="0">
              <a:latin typeface="Arial Black" pitchFamily="34" charset="0"/>
            </a:endParaRPr>
          </a:p>
        </p:txBody>
      </p:sp>
      <p:sp>
        <p:nvSpPr>
          <p:cNvPr id="3" name="Segnaposto contenuto 2"/>
          <p:cNvSpPr>
            <a:spLocks noGrp="1"/>
          </p:cNvSpPr>
          <p:nvPr>
            <p:ph idx="1"/>
          </p:nvPr>
        </p:nvSpPr>
        <p:spPr>
          <a:xfrm>
            <a:off x="457200" y="1600200"/>
            <a:ext cx="7931224" cy="5257800"/>
          </a:xfrm>
        </p:spPr>
        <p:txBody>
          <a:bodyPr>
            <a:noAutofit/>
          </a:bodyPr>
          <a:lstStyle/>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L’animale è una res o un essere senziente?</a:t>
            </a:r>
          </a:p>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E se è un bene rileva la titolarità o il rapporto quasi fosse un diritto quesito quello derivato dalla convivenza?</a:t>
            </a:r>
          </a:p>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E quale sarebbe la convivenza significativa</a:t>
            </a:r>
          </a:p>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Se invece l’animale è assimilabile ad un figlio quale giudice è competente? e quali interessi dovranno essere considerati in un giudizio di bilanciamento?</a:t>
            </a:r>
          </a:p>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E può il giudice decidere sulla base delle allegazioni o può/deve svolgere attività </a:t>
            </a:r>
            <a:r>
              <a:rPr lang="it-IT" sz="1800" dirty="0" err="1" smtClean="0">
                <a:solidFill>
                  <a:schemeClr val="tx2"/>
                </a:solidFill>
                <a:latin typeface="Arial Black" panose="020B0A04020102020204" pitchFamily="34" charset="0"/>
                <a:ea typeface="Calibri"/>
                <a:cs typeface="Times New Roman"/>
              </a:rPr>
              <a:t>iscrittoria</a:t>
            </a:r>
            <a:r>
              <a:rPr lang="it-IT" sz="1800" dirty="0" smtClean="0">
                <a:solidFill>
                  <a:schemeClr val="tx2"/>
                </a:solidFill>
                <a:latin typeface="Arial Black" panose="020B0A04020102020204" pitchFamily="34" charset="0"/>
                <a:ea typeface="Calibri"/>
                <a:cs typeface="Times New Roman"/>
              </a:rPr>
              <a:t>?</a:t>
            </a:r>
          </a:p>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Al dovere del coniuge affidatario corrisponde una situazione giuridica attiva propria degli animali?</a:t>
            </a:r>
          </a:p>
          <a:p>
            <a:pPr marL="114300" indent="0" algn="just">
              <a:lnSpc>
                <a:spcPct val="115000"/>
              </a:lnSpc>
              <a:spcAft>
                <a:spcPts val="1000"/>
              </a:spcAft>
              <a:buNone/>
            </a:pPr>
            <a:r>
              <a:rPr lang="it-IT" sz="1800" dirty="0" smtClean="0">
                <a:solidFill>
                  <a:schemeClr val="tx2"/>
                </a:solidFill>
                <a:latin typeface="Arial Black" panose="020B0A04020102020204" pitchFamily="34" charset="0"/>
                <a:ea typeface="Calibri"/>
                <a:cs typeface="Times New Roman"/>
              </a:rPr>
              <a:t>Come qualificare codesta ipotetica situazione giuridica attiva?</a:t>
            </a:r>
          </a:p>
          <a:p>
            <a:pPr algn="just"/>
            <a:endParaRPr lang="it-IT" sz="1800" dirty="0"/>
          </a:p>
        </p:txBody>
      </p:sp>
    </p:spTree>
    <p:extLst>
      <p:ext uri="{BB962C8B-B14F-4D97-AF65-F5344CB8AC3E}">
        <p14:creationId xmlns:p14="http://schemas.microsoft.com/office/powerpoint/2010/main" xmlns="" val="692999902"/>
      </p:ext>
    </p:extLst>
  </p:cSld>
  <p:clrMapOvr>
    <a:masterClrMapping/>
  </p:clrMapOvr>
  <p:transition spd="slow">
    <p:diamon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r>
              <a:rPr lang="it-IT" sz="3200" dirty="0" smtClean="0">
                <a:latin typeface="Arial Black" pitchFamily="34" charset="0"/>
                <a:ea typeface="Calibri"/>
                <a:cs typeface="Times New Roman"/>
              </a:rPr>
              <a:t>Ci </a:t>
            </a:r>
            <a:r>
              <a:rPr lang="it-IT" sz="3200" dirty="0">
                <a:latin typeface="Arial Black" pitchFamily="34" charset="0"/>
                <a:ea typeface="Calibri"/>
                <a:cs typeface="Times New Roman"/>
              </a:rPr>
              <a:t>si rende subito conto come </a:t>
            </a:r>
            <a:r>
              <a:rPr lang="it-IT" sz="3200" dirty="0" smtClean="0">
                <a:latin typeface="Arial Black" pitchFamily="34" charset="0"/>
                <a:ea typeface="Calibri"/>
                <a:cs typeface="Times New Roman"/>
              </a:rPr>
              <a:t>questi </a:t>
            </a:r>
            <a:r>
              <a:rPr lang="it-IT" sz="3200" dirty="0">
                <a:latin typeface="Arial Black" pitchFamily="34" charset="0"/>
                <a:ea typeface="Calibri"/>
                <a:cs typeface="Times New Roman"/>
              </a:rPr>
              <a:t>interrogativi possano inquietare il giurista che si avvede che il solo proporli implica il riconoscimento della soggettività giuridica degli animali….</a:t>
            </a:r>
            <a:r>
              <a:rPr lang="it-IT" sz="2800" dirty="0">
                <a:latin typeface="Arial Black" pitchFamily="34" charset="0"/>
                <a:ea typeface="Calibri"/>
                <a:cs typeface="Times New Roman"/>
              </a:rPr>
              <a:t/>
            </a:r>
            <a:br>
              <a:rPr lang="it-IT" sz="2800" dirty="0">
                <a:latin typeface="Arial Black" pitchFamily="34" charset="0"/>
                <a:ea typeface="Calibri"/>
                <a:cs typeface="Times New Roman"/>
              </a:rPr>
            </a:br>
            <a:endParaRPr lang="it-IT" sz="2800" dirty="0">
              <a:latin typeface="Arial Black" pitchFamily="34" charset="0"/>
            </a:endParaRPr>
          </a:p>
        </p:txBody>
      </p:sp>
      <p:sp>
        <p:nvSpPr>
          <p:cNvPr id="3" name="Segnaposto contenuto 2"/>
          <p:cNvSpPr>
            <a:spLocks noGrp="1"/>
          </p:cNvSpPr>
          <p:nvPr>
            <p:ph idx="1"/>
          </p:nvPr>
        </p:nvSpPr>
        <p:spPr>
          <a:xfrm>
            <a:off x="457200" y="3573016"/>
            <a:ext cx="7620000" cy="2827784"/>
          </a:xfrm>
        </p:spPr>
        <p:txBody>
          <a:bodyPr/>
          <a:lstStyle/>
          <a:p>
            <a:pPr marL="114300" indent="0" algn="ctr">
              <a:lnSpc>
                <a:spcPct val="115000"/>
              </a:lnSpc>
              <a:spcAft>
                <a:spcPts val="1000"/>
              </a:spcAft>
              <a:buNone/>
            </a:pPr>
            <a:endParaRPr lang="it-IT" sz="2800" dirty="0">
              <a:solidFill>
                <a:schemeClr val="tx2"/>
              </a:solidFill>
              <a:latin typeface="Arial Black" pitchFamily="34" charset="0"/>
              <a:ea typeface="Calibri"/>
              <a:cs typeface="Times New Roman"/>
            </a:endParaRPr>
          </a:p>
          <a:p>
            <a:pPr marL="114300" indent="0" algn="just">
              <a:lnSpc>
                <a:spcPct val="115000"/>
              </a:lnSpc>
              <a:spcAft>
                <a:spcPts val="1000"/>
              </a:spcAft>
              <a:buNone/>
            </a:pPr>
            <a:endParaRPr lang="it-IT" sz="1600" dirty="0">
              <a:latin typeface="Calibri"/>
              <a:ea typeface="Calibri"/>
              <a:cs typeface="Times New Roman"/>
            </a:endParaRPr>
          </a:p>
          <a:p>
            <a:endParaRPr lang="it-IT"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3284985"/>
            <a:ext cx="6408712" cy="3312368"/>
          </a:xfrm>
          <a:prstGeom prst="rect">
            <a:avLst/>
          </a:prstGeom>
          <a:noFill/>
          <a:ln>
            <a:noFill/>
          </a:ln>
          <a:effectLst>
            <a:glow rad="228600">
              <a:schemeClr val="accent1">
                <a:satMod val="175000"/>
                <a:alpha val="40000"/>
              </a:schemeClr>
            </a:glow>
          </a:effectLst>
          <a:scene3d>
            <a:camera prst="perspectiveBelow"/>
            <a:lightRig rig="threePt" dir="t"/>
          </a:scene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22139116"/>
      </p:ext>
    </p:extLst>
  </p:cSld>
  <p:clrMapOvr>
    <a:masterClrMapping/>
  </p:clrMapOvr>
  <p:transition spd="slow">
    <p:diamon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786210"/>
          </a:xfrm>
        </p:spPr>
        <p:txBody>
          <a:bodyPr/>
          <a:lstStyle/>
          <a:p>
            <a:r>
              <a:rPr lang="it-IT" sz="4400" i="1" dirty="0" smtClean="0">
                <a:latin typeface="Arial Black" pitchFamily="34" charset="0"/>
              </a:rPr>
              <a:t/>
            </a:r>
            <a:br>
              <a:rPr lang="it-IT" sz="4400" i="1" dirty="0" smtClean="0">
                <a:latin typeface="Arial Black" pitchFamily="34" charset="0"/>
              </a:rPr>
            </a:br>
            <a:r>
              <a:rPr lang="it-IT" sz="4400" i="1" dirty="0">
                <a:latin typeface="Arial Black" pitchFamily="34" charset="0"/>
              </a:rPr>
              <a:t/>
            </a:r>
            <a:br>
              <a:rPr lang="it-IT" sz="4400" i="1" dirty="0">
                <a:latin typeface="Arial Black" pitchFamily="34" charset="0"/>
              </a:rPr>
            </a:br>
            <a:r>
              <a:rPr lang="it-IT" sz="4400" i="1" dirty="0" smtClean="0">
                <a:latin typeface="Arial Black" pitchFamily="34" charset="0"/>
              </a:rPr>
              <a:t>   Grazie dell’attenzione!!</a:t>
            </a:r>
            <a:br>
              <a:rPr lang="it-IT" sz="4400" i="1" dirty="0" smtClean="0">
                <a:latin typeface="Arial Black" pitchFamily="34" charset="0"/>
              </a:rPr>
            </a:br>
            <a:r>
              <a:rPr lang="it-IT" sz="4400" i="1" dirty="0" smtClean="0">
                <a:latin typeface="Arial Black" pitchFamily="34" charset="0"/>
              </a:rPr>
              <a:t/>
            </a:r>
            <a:br>
              <a:rPr lang="it-IT" sz="4400" i="1" dirty="0" smtClean="0">
                <a:latin typeface="Arial Black" pitchFamily="34" charset="0"/>
              </a:rPr>
            </a:br>
            <a:r>
              <a:rPr lang="it-IT" sz="4400" i="1" dirty="0" smtClean="0">
                <a:latin typeface="Arial Black" pitchFamily="34" charset="0"/>
              </a:rPr>
              <a:t/>
            </a:r>
            <a:br>
              <a:rPr lang="it-IT" sz="4400" i="1" dirty="0" smtClean="0">
                <a:latin typeface="Arial Black" pitchFamily="34" charset="0"/>
              </a:rPr>
            </a:br>
            <a:r>
              <a:rPr lang="it-IT" sz="4400" i="1" dirty="0">
                <a:latin typeface="Arial Black" pitchFamily="34" charset="0"/>
              </a:rPr>
              <a:t> </a:t>
            </a:r>
            <a:r>
              <a:rPr lang="it-IT" sz="4400" i="1" dirty="0" smtClean="0">
                <a:latin typeface="Arial Black" pitchFamily="34" charset="0"/>
              </a:rPr>
              <a:t>     </a:t>
            </a:r>
            <a:endParaRPr lang="it-IT" sz="3600"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2339752" y="1934834"/>
            <a:ext cx="3528392" cy="2646295"/>
          </a:xfrm>
          <a:prstGeom prst="rect">
            <a:avLst/>
          </a:prstGeom>
          <a:noFill/>
          <a:ln>
            <a:noFill/>
          </a:ln>
          <a:effectLst>
            <a:glow rad="228600">
              <a:schemeClr val="accent1">
                <a:satMod val="175000"/>
                <a:alpha val="40000"/>
              </a:schemeClr>
            </a:glow>
            <a:outerShdw dist="35921" dir="2700000" algn="ctr" rotWithShape="0">
              <a:schemeClr val="bg2"/>
            </a:outerShdw>
          </a:effectLst>
          <a:scene3d>
            <a:camera prst="isometricOffAxis1Right"/>
            <a:lightRig rig="threePt" dir="t"/>
          </a:scene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217118101"/>
      </p:ext>
    </p:extLst>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0"/>
            <a:ext cx="7620000" cy="3429000"/>
          </a:xfrm>
        </p:spPr>
        <p:txBody>
          <a:bodyPr anchor="t">
            <a:normAutofit fontScale="90000"/>
          </a:bodyPr>
          <a:lstStyle/>
          <a:p>
            <a:pPr algn="ctr">
              <a:lnSpc>
                <a:spcPct val="115000"/>
              </a:lnSpc>
              <a:spcAft>
                <a:spcPts val="1000"/>
              </a:spcAft>
            </a:pPr>
            <a:r>
              <a:rPr lang="it-IT" dirty="0" smtClean="0"/>
              <a:t/>
            </a:r>
            <a:br>
              <a:rPr lang="it-IT" dirty="0" smtClean="0"/>
            </a:br>
            <a:r>
              <a:rPr lang="it-IT" dirty="0" smtClean="0">
                <a:latin typeface="Arial Black" pitchFamily="34" charset="0"/>
              </a:rPr>
              <a:t>SONO DUE GLI ASPETTI GIURIDICI PIU’ </a:t>
            </a:r>
            <a:r>
              <a:rPr lang="it-IT" sz="4400" dirty="0" smtClean="0">
                <a:latin typeface="Arial Black" pitchFamily="34" charset="0"/>
              </a:rPr>
              <a:t>RILEVANTI</a:t>
            </a: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sz="2800" dirty="0" smtClean="0"/>
              <a:t> </a:t>
            </a:r>
            <a:endParaRPr lang="it-IT" sz="2800" dirty="0"/>
          </a:p>
        </p:txBody>
      </p:sp>
      <p:pic>
        <p:nvPicPr>
          <p:cNvPr id="4" name="irc_mi" descr="http://www.sienanews.it/wp-content/uploads/2012/01/divorzi.jpg"/>
          <p:cNvPicPr>
            <a:picLocks noGrp="1"/>
          </p:cNvPicPr>
          <p:nvPr>
            <p:ph idx="1"/>
          </p:nvPr>
        </p:nvPicPr>
        <p:blipFill>
          <a:blip r:embed="rId3" cstate="print">
            <a:extLst>
              <a:ext uri="{28A0092B-C50C-407E-A947-70E740481C1C}">
                <a14:useLocalDpi xmlns:a14="http://schemas.microsoft.com/office/drawing/2010/main" xmlns="" val="0"/>
              </a:ext>
            </a:extLst>
          </a:blip>
          <a:stretch>
            <a:fillRect/>
          </a:stretch>
        </p:blipFill>
        <p:spPr bwMode="auto">
          <a:xfrm>
            <a:off x="2267744" y="2996952"/>
            <a:ext cx="4104456" cy="3024336"/>
          </a:xfrm>
          <a:prstGeom prst="rect">
            <a:avLst/>
          </a:prstGeom>
          <a:noFill/>
          <a:ln>
            <a:noFill/>
          </a:ln>
        </p:spPr>
      </p:pic>
      <p:sp>
        <p:nvSpPr>
          <p:cNvPr id="6" name="Segnaposto piè di pagina 3"/>
          <p:cNvSpPr>
            <a:spLocks noGrp="1"/>
          </p:cNvSpPr>
          <p:nvPr>
            <p:ph type="ftr" sz="quarter" idx="11"/>
          </p:nvPr>
        </p:nvSpPr>
        <p:spPr>
          <a:xfrm rot="16200000">
            <a:off x="6216511" y="2487790"/>
            <a:ext cx="5298650" cy="556331"/>
          </a:xfrm>
        </p:spPr>
        <p:txBody>
          <a:bodyPr>
            <a:normAutofit fontScale="77500" lnSpcReduction="20000"/>
          </a:bodyPr>
          <a:lstStyle/>
          <a:p>
            <a:pPr algn="l"/>
            <a:r>
              <a:rPr lang="it-IT" sz="1600" b="1" dirty="0" smtClean="0"/>
              <a:t>verso un affidamento condiviso degli animali d'affezione in caso di separazione? avv. Francesca Mandarini</a:t>
            </a:r>
            <a:endParaRPr lang="it-IT" sz="1600" b="1" dirty="0"/>
          </a:p>
        </p:txBody>
      </p:sp>
    </p:spTree>
    <p:extLst>
      <p:ext uri="{BB962C8B-B14F-4D97-AF65-F5344CB8AC3E}">
        <p14:creationId xmlns:p14="http://schemas.microsoft.com/office/powerpoint/2010/main" xmlns="" val="4388895"/>
      </p:ext>
    </p:extLst>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260350"/>
            <a:ext cx="8388350" cy="6140450"/>
          </a:xfrm>
        </p:spPr>
        <p:txBody>
          <a:bodyPr>
            <a:normAutofit fontScale="92500" lnSpcReduction="10000"/>
          </a:bodyPr>
          <a:lstStyle/>
          <a:p>
            <a:pPr marL="114300" indent="0" algn="just">
              <a:buNone/>
            </a:pPr>
            <a:r>
              <a:rPr lang="it-IT" sz="3600" dirty="0" smtClean="0">
                <a:solidFill>
                  <a:schemeClr val="tx2"/>
                </a:solidFill>
                <a:latin typeface="Arial Black" pitchFamily="34" charset="0"/>
                <a:ea typeface="Calibri"/>
                <a:cs typeface="Times New Roman"/>
              </a:rPr>
              <a:t>1. </a:t>
            </a:r>
            <a:r>
              <a:rPr lang="it-IT" sz="4000" dirty="0" smtClean="0">
                <a:solidFill>
                  <a:schemeClr val="tx2"/>
                </a:solidFill>
                <a:latin typeface="Arial Black" pitchFamily="34" charset="0"/>
                <a:ea typeface="Calibri"/>
                <a:cs typeface="Times New Roman"/>
              </a:rPr>
              <a:t>DIVERSI RUOLI </a:t>
            </a:r>
            <a:r>
              <a:rPr lang="it-IT" sz="4000" dirty="0">
                <a:solidFill>
                  <a:schemeClr val="tx2"/>
                </a:solidFill>
                <a:latin typeface="Arial Black" pitchFamily="34" charset="0"/>
                <a:ea typeface="Calibri"/>
                <a:cs typeface="Times New Roman"/>
              </a:rPr>
              <a:t>CHE L’ANIMALE RIVESTE IN UN RAPPORTO DI </a:t>
            </a:r>
            <a:r>
              <a:rPr lang="it-IT" sz="4000" dirty="0" smtClean="0">
                <a:solidFill>
                  <a:schemeClr val="tx2"/>
                </a:solidFill>
                <a:latin typeface="Arial Black" pitchFamily="34" charset="0"/>
                <a:ea typeface="Calibri"/>
                <a:cs typeface="Times New Roman"/>
              </a:rPr>
              <a:t>COPPIA :</a:t>
            </a:r>
          </a:p>
          <a:p>
            <a:pPr marL="114300" indent="0">
              <a:buNone/>
            </a:pPr>
            <a:r>
              <a:rPr lang="it-IT" sz="3000" dirty="0" smtClean="0">
                <a:solidFill>
                  <a:schemeClr val="tx2"/>
                </a:solidFill>
                <a:latin typeface="Arial Black" pitchFamily="34" charset="0"/>
                <a:ea typeface="Calibri"/>
                <a:cs typeface="Times New Roman"/>
              </a:rPr>
              <a:t>- COME CAUSA O CONCAUSA DI UNA CRISI</a:t>
            </a:r>
          </a:p>
          <a:p>
            <a:pPr marL="114300" indent="0">
              <a:buNone/>
            </a:pPr>
            <a:r>
              <a:rPr lang="it-IT" sz="3000" dirty="0" smtClean="0">
                <a:solidFill>
                  <a:schemeClr val="tx2"/>
                </a:solidFill>
                <a:latin typeface="Arial Black" pitchFamily="34" charset="0"/>
                <a:ea typeface="Calibri"/>
                <a:cs typeface="Times New Roman"/>
              </a:rPr>
              <a:t>- COME STRUMENTO PER CAUSARE SOFFERENZA O COLPIRE L’ALTRO</a:t>
            </a:r>
          </a:p>
          <a:p>
            <a:endParaRPr lang="it-IT" sz="2400" dirty="0">
              <a:solidFill>
                <a:schemeClr val="tx2"/>
              </a:solidFill>
              <a:latin typeface="Arial Black" pitchFamily="34" charset="0"/>
              <a:cs typeface="Times New Roman"/>
            </a:endParaRPr>
          </a:p>
          <a:p>
            <a:pPr marL="114300" indent="0" algn="just">
              <a:buNone/>
            </a:pPr>
            <a:r>
              <a:rPr lang="it-IT" sz="4000" dirty="0" smtClean="0">
                <a:solidFill>
                  <a:schemeClr val="tx2"/>
                </a:solidFill>
                <a:latin typeface="Arial Black" pitchFamily="34" charset="0"/>
                <a:cs typeface="Times New Roman"/>
              </a:rPr>
              <a:t>2.ANIMALE COME (S)OGGETTO DEL CONTENDERE:</a:t>
            </a:r>
          </a:p>
          <a:p>
            <a:pPr marL="114300" indent="0">
              <a:buNone/>
            </a:pPr>
            <a:r>
              <a:rPr lang="it-IT" sz="3000" dirty="0">
                <a:solidFill>
                  <a:schemeClr val="tx2"/>
                </a:solidFill>
                <a:latin typeface="Arial Black" pitchFamily="34" charset="0"/>
                <a:cs typeface="Times New Roman"/>
              </a:rPr>
              <a:t> </a:t>
            </a:r>
            <a:r>
              <a:rPr lang="it-IT" sz="3000" dirty="0" smtClean="0">
                <a:solidFill>
                  <a:schemeClr val="tx2"/>
                </a:solidFill>
                <a:latin typeface="Arial Black" pitchFamily="34" charset="0"/>
                <a:cs typeface="Times New Roman"/>
              </a:rPr>
              <a:t>- CHE FINE FARA’ L’ANIMALE DOPO LA SEPARAZIONE?</a:t>
            </a:r>
            <a:endParaRPr lang="it-IT" sz="3000" dirty="0">
              <a:solidFill>
                <a:schemeClr val="tx2"/>
              </a:solidFill>
            </a:endParaRPr>
          </a:p>
        </p:txBody>
      </p:sp>
      <p:sp>
        <p:nvSpPr>
          <p:cNvPr id="6" name="Segnaposto piè di pagina 3"/>
          <p:cNvSpPr>
            <a:spLocks noGrp="1"/>
          </p:cNvSpPr>
          <p:nvPr>
            <p:ph type="ftr" sz="quarter" idx="11"/>
          </p:nvPr>
        </p:nvSpPr>
        <p:spPr>
          <a:xfrm rot="16200000">
            <a:off x="6216511" y="2487790"/>
            <a:ext cx="5298650" cy="556331"/>
          </a:xfrm>
        </p:spPr>
        <p:txBody>
          <a:bodyPr>
            <a:normAutofit fontScale="77500" lnSpcReduction="20000"/>
          </a:bodyPr>
          <a:lstStyle/>
          <a:p>
            <a:pPr algn="l"/>
            <a:r>
              <a:rPr lang="it-IT" sz="1600" b="1" dirty="0" smtClean="0"/>
              <a:t>verso un affidamento condiviso degli animali d'affezione in caso di separazione? avv. Francesca Mandarini</a:t>
            </a:r>
            <a:endParaRPr lang="it-IT" sz="1600" b="1" dirty="0"/>
          </a:p>
        </p:txBody>
      </p:sp>
    </p:spTree>
    <p:extLst>
      <p:ext uri="{BB962C8B-B14F-4D97-AF65-F5344CB8AC3E}">
        <p14:creationId xmlns:p14="http://schemas.microsoft.com/office/powerpoint/2010/main" xmlns="" val="182830601"/>
      </p:ext>
    </p:extLst>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172400" cy="6741368"/>
          </a:xfrm>
          <a:ln>
            <a:solidFill>
              <a:schemeClr val="tx1"/>
            </a:solidFill>
            <a:prstDash val="sysDot"/>
          </a:ln>
        </p:spPr>
        <p:txBody>
          <a:bodyPr>
            <a:normAutofit fontScale="90000"/>
          </a:bodyPr>
          <a:lstStyle/>
          <a:p>
            <a:pPr marL="114300" lvl="0" algn="ctr">
              <a:spcBef>
                <a:spcPct val="20000"/>
              </a:spcBef>
            </a:pPr>
            <a:r>
              <a:rPr lang="it-IT" sz="3300" dirty="0" smtClean="0">
                <a:latin typeface="Arial Black" pitchFamily="34" charset="0"/>
                <a:ea typeface="Calibri"/>
                <a:cs typeface="Times New Roman"/>
              </a:rPr>
              <a:t/>
            </a:r>
            <a:br>
              <a:rPr lang="it-IT" sz="3300" dirty="0" smtClean="0">
                <a:latin typeface="Arial Black" pitchFamily="34" charset="0"/>
                <a:ea typeface="Calibri"/>
                <a:cs typeface="Times New Roman"/>
              </a:rPr>
            </a:br>
            <a:r>
              <a:rPr lang="it-IT" sz="3300" dirty="0">
                <a:latin typeface="Arial Black" pitchFamily="34" charset="0"/>
                <a:ea typeface="Calibri"/>
                <a:cs typeface="Times New Roman"/>
              </a:rPr>
              <a:t/>
            </a:r>
            <a:br>
              <a:rPr lang="it-IT" sz="3300" dirty="0">
                <a:latin typeface="Arial Black" pitchFamily="34" charset="0"/>
                <a:ea typeface="Calibri"/>
                <a:cs typeface="Times New Roman"/>
              </a:rPr>
            </a:br>
            <a:r>
              <a:rPr lang="it-IT" sz="3300" dirty="0" smtClean="0">
                <a:latin typeface="Arial Black" pitchFamily="34" charset="0"/>
                <a:ea typeface="Calibri"/>
                <a:cs typeface="Times New Roman"/>
              </a:rPr>
              <a:t/>
            </a:r>
            <a:br>
              <a:rPr lang="it-IT" sz="3300" dirty="0" smtClean="0">
                <a:latin typeface="Arial Black" pitchFamily="34" charset="0"/>
                <a:ea typeface="Calibri"/>
                <a:cs typeface="Times New Roman"/>
              </a:rPr>
            </a:br>
            <a:r>
              <a:rPr lang="it-IT" sz="3300" dirty="0" smtClean="0">
                <a:latin typeface="Arial Black" pitchFamily="34" charset="0"/>
                <a:ea typeface="Calibri"/>
                <a:cs typeface="Times New Roman"/>
              </a:rPr>
              <a:t/>
            </a:r>
            <a:br>
              <a:rPr lang="it-IT" sz="3300" dirty="0" smtClean="0">
                <a:latin typeface="Arial Black" pitchFamily="34" charset="0"/>
                <a:ea typeface="Calibri"/>
                <a:cs typeface="Times New Roman"/>
              </a:rPr>
            </a:br>
            <a:r>
              <a:rPr lang="it-IT" sz="3300" dirty="0" smtClean="0">
                <a:latin typeface="Arial Black" pitchFamily="34" charset="0"/>
                <a:ea typeface="Calibri"/>
                <a:cs typeface="Times New Roman"/>
              </a:rPr>
              <a:t/>
            </a:r>
            <a:br>
              <a:rPr lang="it-IT" sz="3300" dirty="0" smtClean="0">
                <a:latin typeface="Arial Black" pitchFamily="34" charset="0"/>
                <a:ea typeface="Calibri"/>
                <a:cs typeface="Times New Roman"/>
              </a:rPr>
            </a:br>
            <a:r>
              <a:rPr lang="it-IT" sz="3300" dirty="0">
                <a:latin typeface="Arial Black" pitchFamily="34" charset="0"/>
                <a:ea typeface="Calibri"/>
                <a:cs typeface="Times New Roman"/>
              </a:rPr>
              <a:t/>
            </a:r>
            <a:br>
              <a:rPr lang="it-IT" sz="3300" dirty="0">
                <a:latin typeface="Arial Black" pitchFamily="34" charset="0"/>
                <a:ea typeface="Calibri"/>
                <a:cs typeface="Times New Roman"/>
              </a:rPr>
            </a:br>
            <a:r>
              <a:rPr lang="it-IT" sz="4400" dirty="0" smtClean="0">
                <a:latin typeface="Arial Black" pitchFamily="34" charset="0"/>
                <a:ea typeface="Calibri"/>
                <a:cs typeface="Times New Roman"/>
              </a:rPr>
              <a:t>1A. COME POSSIBILE CAUSA O CONCAUSA DELLA CRISI</a:t>
            </a:r>
            <a:br>
              <a:rPr lang="it-IT" sz="4400" dirty="0" smtClean="0">
                <a:latin typeface="Arial Black" pitchFamily="34" charset="0"/>
                <a:ea typeface="Calibri"/>
                <a:cs typeface="Times New Roman"/>
              </a:rPr>
            </a:br>
            <a:r>
              <a:rPr lang="it-IT" sz="4400" dirty="0">
                <a:latin typeface="Arial Black" pitchFamily="34" charset="0"/>
                <a:ea typeface="Calibri"/>
                <a:cs typeface="Times New Roman"/>
              </a:rPr>
              <a:t/>
            </a:r>
            <a:br>
              <a:rPr lang="it-IT" sz="4400" dirty="0">
                <a:latin typeface="Arial Black" pitchFamily="34" charset="0"/>
                <a:ea typeface="Calibri"/>
                <a:cs typeface="Times New Roman"/>
              </a:rPr>
            </a:br>
            <a:r>
              <a:rPr lang="it-IT" sz="3300" dirty="0" smtClean="0">
                <a:latin typeface="Arial Black" pitchFamily="34" charset="0"/>
                <a:ea typeface="Calibri"/>
                <a:cs typeface="Times New Roman"/>
              </a:rPr>
              <a:t>SECONDO STIME NON UFFICIALI PARE SIA ADDIRITTURA LA QUINTA CONCAUSA DI SEPARAZIONE!</a:t>
            </a:r>
            <a:br>
              <a:rPr lang="it-IT" sz="3300" dirty="0" smtClean="0">
                <a:latin typeface="Arial Black" pitchFamily="34" charset="0"/>
                <a:ea typeface="Calibri"/>
                <a:cs typeface="Times New Roman"/>
              </a:rPr>
            </a:br>
            <a:r>
              <a:rPr lang="it-IT" sz="3300" dirty="0" smtClean="0">
                <a:latin typeface="Arial Black" pitchFamily="34" charset="0"/>
                <a:ea typeface="Calibri"/>
                <a:cs typeface="Times New Roman"/>
              </a:rPr>
              <a:t/>
            </a:r>
            <a:br>
              <a:rPr lang="it-IT" sz="3300" dirty="0" smtClean="0">
                <a:latin typeface="Arial Black" pitchFamily="34" charset="0"/>
                <a:ea typeface="Calibri"/>
                <a:cs typeface="Times New Roman"/>
              </a:rPr>
            </a:br>
            <a:r>
              <a:rPr lang="it-IT" sz="3300" dirty="0" smtClean="0">
                <a:latin typeface="Arial Black" pitchFamily="34" charset="0"/>
                <a:ea typeface="Calibri"/>
                <a:cs typeface="Times New Roman"/>
              </a:rPr>
              <a:t>CASS. 21805/2007</a:t>
            </a:r>
            <a:br>
              <a:rPr lang="it-IT" sz="3300" dirty="0" smtClean="0">
                <a:latin typeface="Arial Black" pitchFamily="34" charset="0"/>
                <a:ea typeface="Calibri"/>
                <a:cs typeface="Times New Roman"/>
              </a:rPr>
            </a:br>
            <a:r>
              <a:rPr lang="it-IT" sz="3300" dirty="0" smtClean="0">
                <a:latin typeface="Arial Black" pitchFamily="34" charset="0"/>
                <a:ea typeface="Calibri"/>
                <a:cs typeface="Times New Roman"/>
              </a:rPr>
              <a:t> chi ha la gestione e il controllo dell’animale deve «COMPORTARSI CON LA STESSA ATTENZIONE E DILIGENZA CHE NORMALMENTE SI USA VERSO UN MINORE</a:t>
            </a:r>
            <a:r>
              <a:rPr lang="it-IT" sz="2800" dirty="0" smtClean="0">
                <a:latin typeface="Arial Black" pitchFamily="34" charset="0"/>
                <a:ea typeface="Calibri"/>
                <a:cs typeface="Times New Roman"/>
              </a:rPr>
              <a:t>»</a:t>
            </a:r>
            <a:br>
              <a:rPr lang="it-IT" sz="2800" dirty="0" smtClean="0">
                <a:latin typeface="Arial Black" pitchFamily="34" charset="0"/>
                <a:ea typeface="Calibri"/>
                <a:cs typeface="Times New Roman"/>
              </a:rPr>
            </a:b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dirty="0" smtClean="0">
                <a:latin typeface="Arial Black" pitchFamily="34" charset="0"/>
                <a:ea typeface="Calibri"/>
                <a:cs typeface="Times New Roman"/>
              </a:rPr>
              <a:t/>
            </a:r>
            <a:br>
              <a:rPr lang="it-IT" sz="2800" dirty="0" smtClean="0">
                <a:latin typeface="Arial Black" pitchFamily="34" charset="0"/>
                <a:ea typeface="Calibri"/>
                <a:cs typeface="Times New Roman"/>
              </a:rPr>
            </a:br>
            <a:r>
              <a:rPr lang="it-IT" sz="2800" b="1" dirty="0" smtClean="0">
                <a:latin typeface="Arial Black" pitchFamily="34" charset="0"/>
                <a:ea typeface="Calibri"/>
                <a:cs typeface="Times New Roman"/>
              </a:rPr>
              <a:t/>
            </a:r>
            <a:br>
              <a:rPr lang="it-IT" sz="2800" b="1" dirty="0" smtClean="0">
                <a:latin typeface="Arial Black" pitchFamily="34" charset="0"/>
                <a:ea typeface="Calibri"/>
                <a:cs typeface="Times New Roman"/>
              </a:rPr>
            </a:br>
            <a:r>
              <a:rPr lang="it-IT" sz="2800" b="1" dirty="0" smtClean="0">
                <a:latin typeface="Arial Black" pitchFamily="34" charset="0"/>
                <a:ea typeface="Calibri"/>
                <a:cs typeface="Times New Roman"/>
              </a:rPr>
              <a:t/>
            </a:r>
            <a:br>
              <a:rPr lang="it-IT" sz="2800" b="1" dirty="0" smtClean="0">
                <a:latin typeface="Arial Black" pitchFamily="34" charset="0"/>
                <a:ea typeface="Calibri"/>
                <a:cs typeface="Times New Roman"/>
              </a:rPr>
            </a:br>
            <a:endParaRPr lang="it-IT" dirty="0"/>
          </a:p>
        </p:txBody>
      </p:sp>
      <p:sp>
        <p:nvSpPr>
          <p:cNvPr id="3" name="Segnaposto contenuto 2"/>
          <p:cNvSpPr>
            <a:spLocks noGrp="1"/>
          </p:cNvSpPr>
          <p:nvPr>
            <p:ph idx="1"/>
          </p:nvPr>
        </p:nvSpPr>
        <p:spPr>
          <a:xfrm flipV="1">
            <a:off x="457202" y="6407617"/>
            <a:ext cx="45719" cy="45719"/>
          </a:xfrm>
        </p:spPr>
        <p:txBody>
          <a:bodyPr>
            <a:normAutofit fontScale="25000" lnSpcReduction="20000"/>
          </a:bodyPr>
          <a:lstStyle/>
          <a:p>
            <a:endParaRPr lang="it-IT" dirty="0"/>
          </a:p>
        </p:txBody>
      </p:sp>
    </p:spTree>
    <p:extLst>
      <p:ext uri="{BB962C8B-B14F-4D97-AF65-F5344CB8AC3E}">
        <p14:creationId xmlns:p14="http://schemas.microsoft.com/office/powerpoint/2010/main" xmlns="" val="2095830257"/>
      </p:ext>
    </p:extLst>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0"/>
            <a:ext cx="8316416" cy="6741368"/>
          </a:xfrm>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pPr marL="114300" indent="0">
              <a:buNone/>
            </a:pPr>
            <a:endParaRPr lang="it-IT" sz="2400" dirty="0" smtClean="0">
              <a:solidFill>
                <a:srgbClr val="B13F9A"/>
              </a:solidFill>
              <a:latin typeface="Arial Black" pitchFamily="34" charset="0"/>
              <a:ea typeface="Calibri"/>
              <a:cs typeface="Times New Roman"/>
            </a:endParaRPr>
          </a:p>
          <a:p>
            <a:pPr marL="114300" indent="0">
              <a:buNone/>
            </a:pPr>
            <a:endParaRPr lang="it-IT" sz="2400" dirty="0">
              <a:solidFill>
                <a:srgbClr val="B13F9A"/>
              </a:solidFill>
              <a:latin typeface="Arial Black" pitchFamily="34" charset="0"/>
              <a:ea typeface="Calibri"/>
              <a:cs typeface="Times New Roman"/>
            </a:endParaRPr>
          </a:p>
          <a:p>
            <a:pPr marL="114300" indent="0">
              <a:buNone/>
            </a:pPr>
            <a:r>
              <a:rPr lang="it-IT" sz="5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CURA</a:t>
            </a:r>
          </a:p>
          <a:p>
            <a:pPr marL="114300" indent="0">
              <a:buNone/>
            </a:pPr>
            <a:r>
              <a:rPr lang="it-IT" sz="5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EDUCAZIONE </a:t>
            </a:r>
          </a:p>
          <a:p>
            <a:pPr marL="114300" indent="0">
              <a:buNone/>
            </a:pPr>
            <a:r>
              <a:rPr lang="it-IT" sz="5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VACANZE </a:t>
            </a:r>
            <a:endParaRPr lang="it-IT" sz="5500" dirty="0">
              <a:solidFill>
                <a:schemeClr val="tx2"/>
              </a:solidFill>
              <a:effectLst>
                <a:outerShdw blurRad="38100" dist="38100" dir="2700000" algn="tl">
                  <a:srgbClr val="000000">
                    <a:alpha val="43137"/>
                  </a:srgbClr>
                </a:outerShdw>
              </a:effectLst>
              <a:latin typeface="Arial Black" pitchFamily="34" charset="0"/>
              <a:ea typeface="Calibri"/>
              <a:cs typeface="Times New Roman"/>
            </a:endParaRPr>
          </a:p>
          <a:p>
            <a:pPr marL="114300" indent="0">
              <a:buNone/>
            </a:pPr>
            <a:endParaRPr lang="it-IT" sz="5500" dirty="0" smtClean="0">
              <a:solidFill>
                <a:schemeClr val="tx2"/>
              </a:solidFill>
              <a:latin typeface="Arial Black" pitchFamily="34" charset="0"/>
              <a:ea typeface="Calibri"/>
              <a:cs typeface="Times New Roman"/>
            </a:endParaRPr>
          </a:p>
          <a:p>
            <a:pPr marL="114300" indent="0">
              <a:buNone/>
            </a:pPr>
            <a:r>
              <a:rPr lang="it-IT" sz="2400" dirty="0">
                <a:solidFill>
                  <a:schemeClr val="tx2"/>
                </a:solidFill>
                <a:latin typeface="Arial Black" pitchFamily="34" charset="0"/>
                <a:ea typeface="Calibri"/>
                <a:cs typeface="Times New Roman"/>
              </a:rPr>
              <a:t> </a:t>
            </a:r>
            <a:r>
              <a:rPr lang="it-IT" sz="2400" dirty="0" smtClean="0">
                <a:solidFill>
                  <a:schemeClr val="tx2"/>
                </a:solidFill>
                <a:latin typeface="Arial Black" pitchFamily="34" charset="0"/>
                <a:ea typeface="Calibri"/>
                <a:cs typeface="Times New Roman"/>
              </a:rPr>
              <a:t>                              </a:t>
            </a:r>
          </a:p>
          <a:p>
            <a:pPr marL="114300" indent="0">
              <a:buNone/>
            </a:pPr>
            <a:r>
              <a:rPr lang="it-IT" sz="2400" dirty="0">
                <a:solidFill>
                  <a:schemeClr val="tx2"/>
                </a:solidFill>
                <a:latin typeface="Arial Black" pitchFamily="34" charset="0"/>
                <a:ea typeface="Calibri"/>
                <a:cs typeface="Times New Roman"/>
              </a:rPr>
              <a:t> </a:t>
            </a:r>
            <a:r>
              <a:rPr lang="it-IT" sz="2400" dirty="0" smtClean="0">
                <a:solidFill>
                  <a:schemeClr val="tx2"/>
                </a:solidFill>
                <a:latin typeface="Arial Black" pitchFamily="34" charset="0"/>
                <a:ea typeface="Calibri"/>
                <a:cs typeface="Times New Roman"/>
              </a:rPr>
              <a:t>                                                        </a:t>
            </a:r>
            <a:r>
              <a:rPr lang="it-IT" sz="43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LITIGI</a:t>
            </a:r>
            <a:r>
              <a:rPr lang="it-IT" sz="2400" dirty="0">
                <a:solidFill>
                  <a:schemeClr val="tx2"/>
                </a:solidFill>
                <a:latin typeface="Arial Black" pitchFamily="34" charset="0"/>
                <a:ea typeface="Calibri"/>
                <a:cs typeface="Times New Roman"/>
              </a:rPr>
              <a:t/>
            </a:r>
            <a:br>
              <a:rPr lang="it-IT" sz="2400" dirty="0">
                <a:solidFill>
                  <a:schemeClr val="tx2"/>
                </a:solidFill>
                <a:latin typeface="Arial Black" pitchFamily="34" charset="0"/>
                <a:ea typeface="Calibri"/>
                <a:cs typeface="Times New Roman"/>
              </a:rPr>
            </a:br>
            <a:r>
              <a:rPr lang="it-IT" sz="2400" dirty="0">
                <a:solidFill>
                  <a:schemeClr val="tx2"/>
                </a:solidFill>
                <a:latin typeface="Arial Black" pitchFamily="34" charset="0"/>
                <a:ea typeface="Calibri"/>
                <a:cs typeface="Times New Roman"/>
              </a:rPr>
              <a:t>        </a:t>
            </a:r>
            <a:r>
              <a:rPr lang="it-IT" sz="2400" dirty="0" smtClean="0">
                <a:solidFill>
                  <a:schemeClr val="tx2"/>
                </a:solidFill>
                <a:latin typeface="Arial Black" pitchFamily="34" charset="0"/>
                <a:ea typeface="Calibri"/>
                <a:cs typeface="Times New Roman"/>
              </a:rPr>
              <a:t>                                                               </a:t>
            </a:r>
          </a:p>
          <a:p>
            <a:pPr marL="114300" indent="0">
              <a:buNone/>
            </a:pPr>
            <a:endParaRPr lang="it-IT" sz="2400" dirty="0">
              <a:solidFill>
                <a:schemeClr val="tx2"/>
              </a:solidFill>
              <a:latin typeface="Arial Black" pitchFamily="34" charset="0"/>
              <a:ea typeface="Calibri"/>
              <a:cs typeface="Times New Roman"/>
            </a:endParaRPr>
          </a:p>
          <a:p>
            <a:pPr marL="114300" indent="0">
              <a:buNone/>
            </a:pPr>
            <a:r>
              <a:rPr lang="it-IT" sz="2400" dirty="0" smtClean="0">
                <a:solidFill>
                  <a:schemeClr val="tx2"/>
                </a:solidFill>
                <a:latin typeface="Arial Black" pitchFamily="34" charset="0"/>
                <a:ea typeface="Calibri"/>
                <a:cs typeface="Times New Roman"/>
              </a:rPr>
              <a:t>                                                                               </a:t>
            </a:r>
          </a:p>
          <a:p>
            <a:pPr marL="114300" indent="0">
              <a:buNone/>
            </a:pPr>
            <a:r>
              <a:rPr lang="it-IT" sz="2400" dirty="0">
                <a:solidFill>
                  <a:schemeClr val="tx2"/>
                </a:solidFill>
                <a:latin typeface="Arial Black" pitchFamily="34" charset="0"/>
                <a:ea typeface="Calibri"/>
                <a:cs typeface="Times New Roman"/>
              </a:rPr>
              <a:t> </a:t>
            </a:r>
            <a:r>
              <a:rPr lang="it-IT" sz="2400" dirty="0" smtClean="0">
                <a:solidFill>
                  <a:schemeClr val="tx2"/>
                </a:solidFill>
                <a:latin typeface="Arial Black" pitchFamily="34" charset="0"/>
                <a:ea typeface="Calibri"/>
                <a:cs typeface="Times New Roman"/>
              </a:rPr>
              <a:t>                                                                                                                </a:t>
            </a:r>
            <a:r>
              <a:rPr lang="it-IT" sz="6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CRISI</a:t>
            </a:r>
            <a:r>
              <a:rPr lang="it-IT" sz="6500" dirty="0">
                <a:solidFill>
                  <a:schemeClr val="tx2"/>
                </a:solidFill>
                <a:effectLst>
                  <a:outerShdw blurRad="38100" dist="38100" dir="2700000" algn="tl">
                    <a:srgbClr val="000000">
                      <a:alpha val="43137"/>
                    </a:srgbClr>
                  </a:outerShdw>
                </a:effectLst>
                <a:latin typeface="Arial Black" pitchFamily="34" charset="0"/>
                <a:ea typeface="Calibri"/>
                <a:cs typeface="Times New Roman"/>
              </a:rPr>
              <a:t/>
            </a:r>
            <a:br>
              <a:rPr lang="it-IT" sz="6500" dirty="0">
                <a:solidFill>
                  <a:schemeClr val="tx2"/>
                </a:solidFill>
                <a:effectLst>
                  <a:outerShdw blurRad="38100" dist="38100" dir="2700000" algn="tl">
                    <a:srgbClr val="000000">
                      <a:alpha val="43137"/>
                    </a:srgbClr>
                  </a:outerShdw>
                </a:effectLst>
                <a:latin typeface="Arial Black" pitchFamily="34" charset="0"/>
                <a:ea typeface="Calibri"/>
                <a:cs typeface="Times New Roman"/>
              </a:rPr>
            </a:br>
            <a:endParaRPr lang="it-IT" sz="6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endParaRPr>
          </a:p>
          <a:p>
            <a:pPr marL="114300" indent="0">
              <a:buNone/>
            </a:pPr>
            <a:r>
              <a:rPr lang="it-IT" sz="43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                             GELOSIA</a:t>
            </a:r>
            <a:endParaRPr lang="it-IT" sz="4300" dirty="0">
              <a:solidFill>
                <a:schemeClr val="tx2"/>
              </a:solidFill>
              <a:effectLst>
                <a:outerShdw blurRad="38100" dist="38100" dir="2700000" algn="tl">
                  <a:srgbClr val="000000">
                    <a:alpha val="43137"/>
                  </a:srgbClr>
                </a:outerShdw>
              </a:effectLst>
              <a:latin typeface="Arial Black" pitchFamily="34" charset="0"/>
              <a:ea typeface="Calibri"/>
              <a:cs typeface="Times New Roman"/>
            </a:endParaRPr>
          </a:p>
          <a:p>
            <a:pPr marL="114300" indent="0">
              <a:buNone/>
            </a:pPr>
            <a:r>
              <a:rPr lang="it-IT" sz="2400" dirty="0">
                <a:solidFill>
                  <a:schemeClr val="tx2"/>
                </a:solidFill>
                <a:latin typeface="Arial Black" pitchFamily="34" charset="0"/>
                <a:ea typeface="Calibri"/>
                <a:cs typeface="Times New Roman"/>
              </a:rPr>
              <a:t/>
            </a:r>
            <a:br>
              <a:rPr lang="it-IT" sz="2400" dirty="0">
                <a:solidFill>
                  <a:schemeClr val="tx2"/>
                </a:solidFill>
                <a:latin typeface="Arial Black" pitchFamily="34" charset="0"/>
                <a:ea typeface="Calibri"/>
                <a:cs typeface="Times New Roman"/>
              </a:rPr>
            </a:br>
            <a:r>
              <a:rPr lang="it-IT" sz="3200" dirty="0" smtClean="0">
                <a:solidFill>
                  <a:schemeClr val="tx2"/>
                </a:solidFill>
                <a:latin typeface="Arial Black" pitchFamily="34" charset="0"/>
                <a:ea typeface="Calibri"/>
                <a:cs typeface="Times New Roman"/>
              </a:rPr>
              <a:t>    </a:t>
            </a:r>
          </a:p>
          <a:p>
            <a:pPr marL="114300" indent="0">
              <a:buNone/>
            </a:pPr>
            <a:endParaRPr lang="it-IT" sz="4100" dirty="0" smtClean="0">
              <a:solidFill>
                <a:schemeClr val="tx2"/>
              </a:solidFill>
              <a:latin typeface="Arial Black" pitchFamily="34" charset="0"/>
              <a:ea typeface="Calibri"/>
              <a:cs typeface="Times New Roman"/>
            </a:endParaRPr>
          </a:p>
          <a:p>
            <a:pPr marL="114300" indent="0">
              <a:buNone/>
            </a:pPr>
            <a:r>
              <a:rPr lang="it-IT" sz="5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RAPPORTO</a:t>
            </a:r>
          </a:p>
          <a:p>
            <a:pPr marL="114300" indent="0">
              <a:buNone/>
            </a:pPr>
            <a:r>
              <a:rPr lang="it-IT" sz="5500" dirty="0" smtClean="0">
                <a:solidFill>
                  <a:schemeClr val="tx2"/>
                </a:solidFill>
                <a:effectLst>
                  <a:outerShdw blurRad="38100" dist="38100" dir="2700000" algn="tl">
                    <a:srgbClr val="000000">
                      <a:alpha val="43137"/>
                    </a:srgbClr>
                  </a:outerShdw>
                </a:effectLst>
                <a:latin typeface="Arial Black" pitchFamily="34" charset="0"/>
                <a:ea typeface="Calibri"/>
                <a:cs typeface="Times New Roman"/>
              </a:rPr>
              <a:t>ESCLUDENTE  </a:t>
            </a:r>
            <a:r>
              <a:rPr lang="it-IT" sz="2400" dirty="0">
                <a:solidFill>
                  <a:srgbClr val="B13F9A"/>
                </a:solidFill>
                <a:latin typeface="Arial Black" pitchFamily="34" charset="0"/>
                <a:ea typeface="Calibri"/>
                <a:cs typeface="Times New Roman"/>
              </a:rPr>
              <a:t/>
            </a:r>
            <a:br>
              <a:rPr lang="it-IT" sz="2400" dirty="0">
                <a:solidFill>
                  <a:srgbClr val="B13F9A"/>
                </a:solidFill>
                <a:latin typeface="Arial Black" pitchFamily="34" charset="0"/>
                <a:ea typeface="Calibri"/>
                <a:cs typeface="Times New Roman"/>
              </a:rPr>
            </a:br>
            <a:r>
              <a:rPr lang="it-IT" sz="2400" dirty="0">
                <a:solidFill>
                  <a:srgbClr val="B13F9A"/>
                </a:solidFill>
                <a:latin typeface="Arial Black" pitchFamily="34" charset="0"/>
                <a:ea typeface="Calibri"/>
                <a:cs typeface="Times New Roman"/>
              </a:rPr>
              <a:t/>
            </a:r>
            <a:br>
              <a:rPr lang="it-IT" sz="2400" dirty="0">
                <a:solidFill>
                  <a:srgbClr val="B13F9A"/>
                </a:solidFill>
                <a:latin typeface="Arial Black" pitchFamily="34" charset="0"/>
                <a:ea typeface="Calibri"/>
                <a:cs typeface="Times New Roman"/>
              </a:rPr>
            </a:br>
            <a:endParaRPr lang="it-IT" dirty="0"/>
          </a:p>
        </p:txBody>
      </p:sp>
      <p:sp>
        <p:nvSpPr>
          <p:cNvPr id="14" name="Pentagono 13"/>
          <p:cNvSpPr/>
          <p:nvPr/>
        </p:nvSpPr>
        <p:spPr>
          <a:xfrm rot="1371427">
            <a:off x="5430237" y="3016862"/>
            <a:ext cx="621359" cy="2423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Pentagono 14"/>
          <p:cNvSpPr/>
          <p:nvPr/>
        </p:nvSpPr>
        <p:spPr>
          <a:xfrm rot="19726492">
            <a:off x="5425373" y="4246100"/>
            <a:ext cx="621359" cy="2423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Pentagono 16"/>
          <p:cNvSpPr/>
          <p:nvPr/>
        </p:nvSpPr>
        <p:spPr>
          <a:xfrm rot="1371427">
            <a:off x="2290411" y="2060823"/>
            <a:ext cx="621359" cy="2423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Pentagono 17"/>
          <p:cNvSpPr/>
          <p:nvPr/>
        </p:nvSpPr>
        <p:spPr>
          <a:xfrm rot="20323269">
            <a:off x="2340712" y="5079746"/>
            <a:ext cx="621359" cy="2423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434810675"/>
      </p:ext>
    </p:extLst>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verso un affidamento condiviso degli animali d'affezione in caso di separazione? avv. Francesca Mandarini</a:t>
            </a:r>
            <a:endParaRPr lang="it-IT"/>
          </a:p>
        </p:txBody>
      </p:sp>
    </p:spTree>
    <p:extLst>
      <p:ext uri="{BB962C8B-B14F-4D97-AF65-F5344CB8AC3E}">
        <p14:creationId xmlns:p14="http://schemas.microsoft.com/office/powerpoint/2010/main" xmlns="" val="2511385119"/>
      </p:ext>
    </p:extLst>
  </p:cSld>
  <p:clrMapOvr>
    <a:masterClrMapping/>
  </p:clrMapOvr>
  <p:transition spd="slow">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3122" y="116632"/>
            <a:ext cx="7609656" cy="2808312"/>
          </a:xfrm>
        </p:spPr>
        <p:txBody>
          <a:bodyPr/>
          <a:lstStyle/>
          <a:p>
            <a:pPr algn="just"/>
            <a:r>
              <a:rPr lang="it-IT" sz="4000" dirty="0" smtClean="0">
                <a:latin typeface="Arial Black" pitchFamily="34" charset="0"/>
              </a:rPr>
              <a:t>TORINO: moglie chiede la separazione perché il marito si ostinava a ospitare uno struzzo in casa. (</a:t>
            </a:r>
            <a:r>
              <a:rPr lang="it-IT" sz="4000" dirty="0" err="1" smtClean="0">
                <a:latin typeface="Arial Black" pitchFamily="34" charset="0"/>
              </a:rPr>
              <a:t>Trib</a:t>
            </a:r>
            <a:r>
              <a:rPr lang="it-IT" sz="4000" dirty="0" smtClean="0">
                <a:latin typeface="Arial Black" pitchFamily="34" charset="0"/>
              </a:rPr>
              <a:t>. Torino 2002)</a:t>
            </a:r>
            <a:endParaRPr lang="it-IT" sz="4000" dirty="0">
              <a:latin typeface="Arial Black" pitchFamily="34" charset="0"/>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07904" y="3068960"/>
            <a:ext cx="4248472" cy="3600400"/>
          </a:xfrm>
          <a:prstGeom prst="rect">
            <a:avLst/>
          </a:prstGeom>
          <a:noFill/>
          <a:ln>
            <a:noFill/>
          </a:ln>
          <a:effectLst>
            <a:glow rad="228600">
              <a:schemeClr val="accent1">
                <a:satMod val="175000"/>
                <a:alpha val="40000"/>
              </a:schemeClr>
            </a:glow>
          </a:effectLst>
          <a:scene3d>
            <a:camera prst="perspectiveLeft"/>
            <a:lightRig rig="threePt" dir="t"/>
          </a:scene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562770360"/>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te">
  <a:themeElements>
    <a:clrScheme name="Puntina da disegno">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1555</TotalTime>
  <Words>1609</Words>
  <Application>Microsoft Office PowerPoint</Application>
  <PresentationFormat>Presentazione su schermo (4:3)</PresentationFormat>
  <Paragraphs>149</Paragraphs>
  <Slides>36</Slides>
  <Notes>4</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Adiacente</vt:lpstr>
      <vt:lpstr> VERSO UN AFFIDAMENTO CONDIVISO DEGLI ANIMALI D’AFFEZIONE IN CASO DI SEPARAZIONE?  Avv. Francesca Mandarini  </vt:lpstr>
      <vt:lpstr>dal TG COM  dell’ 08.12.2012  ROVOLON (PADOVA) : Una coppia in fase di separazione sta conducendo una battaglia legale  per ottenere l'affido del cane. Lui, nel 2009, aveva regalato alla fidanzata Jack, un cucciolo di Labrador, che Valentina aveva sempre accudito nella casa di lei, dove lui era andato a vivere. Poi, lui lascia la fidanzata, ma pretende il cane che è intestato a lui.  </vt:lpstr>
      <vt:lpstr>Diapositiva 3</vt:lpstr>
      <vt:lpstr> SONO DUE GLI ASPETTI GIURIDICI PIU’ RILEVANTI         </vt:lpstr>
      <vt:lpstr>Diapositiva 5</vt:lpstr>
      <vt:lpstr>      1A. COME POSSIBILE CAUSA O CONCAUSA DELLA CRISI  SECONDO STIME NON UFFICIALI PARE SIA ADDIRITTURA LA QUINTA CONCAUSA DI SEPARAZIONE!  CASS. 21805/2007  chi ha la gestione e il controllo dell’animale deve «COMPORTARSI CON LA STESSA ATTENZIONE E DILIGENZA CHE NORMALMENTE SI USA VERSO UN MINORE»     </vt:lpstr>
      <vt:lpstr>Diapositiva 7</vt:lpstr>
      <vt:lpstr>Diapositiva 8</vt:lpstr>
      <vt:lpstr>TORINO: moglie chiede la separazione perché il marito si ostinava a ospitare uno struzzo in casa. (Trib. Torino 2002)</vt:lpstr>
      <vt:lpstr>   1B.INTESO COME STRUMENTO PER CAUSARE SOFFERENZA E COLPIRE L’ALTRO FINO ALLA VIOLENZA </vt:lpstr>
      <vt:lpstr>Diapositiva 11</vt:lpstr>
      <vt:lpstr>    CASISTICA                   </vt:lpstr>
      <vt:lpstr>Diapositiva 13</vt:lpstr>
      <vt:lpstr>           2. ANIMALE COME (S)OGGETTO DEL CONTENDERE   ossia a chi spetta l’animale in caso di separazione? </vt:lpstr>
      <vt:lpstr>PROPOSTA DI LEGGE LAV 2008: INTRODUZIONE ART. 455-Ter c.c.</vt:lpstr>
      <vt:lpstr>VUOTO LEGISLATIVO</vt:lpstr>
      <vt:lpstr>                 Sulla scorta di quanto proposto da quei pochi coraggiosi magistrati che hanno deciso di occuparsi di questa fattispecie si può rilevare il tentativo di valorizzare il benessere dell’animale conteso rispetto alla titolarità cartolare.   nonché un invito a ragionare per analogie,  utilizzando quanto il legislatore ha stabilito per l’affidamento dei figli minori sulla scorta di quella giurisprudenza penale ormai consolidatasi che ha equiparato l’animale al minore nelle cure e nell’accudimento che gli deve essere offerta.   </vt:lpstr>
      <vt:lpstr>Diapositiva 18</vt:lpstr>
      <vt:lpstr>                     abbandonare la concezione cartesiana dell’animale che, nonostante i secoli trascorsi, purtroppo, permea ancora il nostro diritto  </vt:lpstr>
      <vt:lpstr>Diapositiva 20</vt:lpstr>
      <vt:lpstr>TASSONOMIA DELLE PRONUNCE DI MERITO</vt:lpstr>
      <vt:lpstr>  TRIBUNALE DI F O G G I A:  VALORIZZARE LA DIMENSIONE SENZIENTE  </vt:lpstr>
      <vt:lpstr>Diapositiva 23</vt:lpstr>
      <vt:lpstr> TRIBUNALE DI CREMONA: APPLICAZIONE DELLE REGOLE SULL’AFFIDO CONDIVISO</vt:lpstr>
      <vt:lpstr>                                        TRIBUNALE DI MILANO:                RICHIESTE INAMMISSIBILI            ubi lex voluit dixit ubi noluit tacuit    La IX sezione civile, con provvedimento del 02.03.2011, ha tacciato di inammissibilità la domanda di assegnazione alla moglie e ai figli del gatto e del cane, in quanto l'ordinamento non prevede attualmente l'affidamento o l'assegnazione degli animali domestici, "né essendo compito del giudice della separazione quello di regolare i diritti delle parti sugli animali di casa</vt:lpstr>
      <vt:lpstr>Diapositiva 26</vt:lpstr>
      <vt:lpstr>Diapositiva 27</vt:lpstr>
      <vt:lpstr>Diapositiva 28</vt:lpstr>
      <vt:lpstr>Diapositiva 29</vt:lpstr>
      <vt:lpstr>DALLE SOPRAMENZIONATE PRONUNCE COSA SI PUO’ DEDURRE?</vt:lpstr>
      <vt:lpstr>Diapositiva 31</vt:lpstr>
      <vt:lpstr>       2. I Giudici ai fini della decisione  DANNO VALORE ALL’INTENSITÀ DEL RAPPORTO AFFETTIVO TRA GLI ANIMALI E CONSIDERANO PREMINENTE LA DISPONIBILITÀ E LA CAPACITÀ DI CIASCUNO DI PRENDERSENE CURA. </vt:lpstr>
      <vt:lpstr>Diapositiva 33</vt:lpstr>
      <vt:lpstr>LE SOPRADETTE PRONUNCE SUSCITANO QUINDI NUMEROSI INTERROGATIVI</vt:lpstr>
      <vt:lpstr>     Ci si rende subito conto come questi interrogativi possano inquietare il giurista che si avvede che il solo proporli implica il riconoscimento della soggettività giuridica degli animali…. </vt:lpstr>
      <vt:lpstr>     Grazie dell’attenzione!!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Francesca</dc:creator>
  <cp:lastModifiedBy>MAURO</cp:lastModifiedBy>
  <cp:revision>146</cp:revision>
  <dcterms:created xsi:type="dcterms:W3CDTF">2013-03-02T21:12:53Z</dcterms:created>
  <dcterms:modified xsi:type="dcterms:W3CDTF">2016-03-11T07:10:18Z</dcterms:modified>
</cp:coreProperties>
</file>